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30"/>
  </p:notesMasterIdLst>
  <p:handoutMasterIdLst>
    <p:handoutMasterId r:id="rId31"/>
  </p:handoutMasterIdLst>
  <p:sldIdLst>
    <p:sldId id="918" r:id="rId8"/>
    <p:sldId id="878" r:id="rId9"/>
    <p:sldId id="950" r:id="rId10"/>
    <p:sldId id="876" r:id="rId11"/>
    <p:sldId id="951" r:id="rId12"/>
    <p:sldId id="952" r:id="rId13"/>
    <p:sldId id="953" r:id="rId14"/>
    <p:sldId id="919" r:id="rId15"/>
    <p:sldId id="936" r:id="rId16"/>
    <p:sldId id="938" r:id="rId17"/>
    <p:sldId id="939" r:id="rId18"/>
    <p:sldId id="940" r:id="rId19"/>
    <p:sldId id="941" r:id="rId20"/>
    <p:sldId id="942" r:id="rId21"/>
    <p:sldId id="943" r:id="rId22"/>
    <p:sldId id="944" r:id="rId23"/>
    <p:sldId id="987" r:id="rId24"/>
    <p:sldId id="945" r:id="rId25"/>
    <p:sldId id="946" r:id="rId26"/>
    <p:sldId id="947" r:id="rId27"/>
    <p:sldId id="948" r:id="rId28"/>
    <p:sldId id="934" r:id="rId29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" id="{77FF9EE1-C2CF-41A5-813A-40DB7FEF5A84}">
          <p14:sldIdLst>
            <p14:sldId id="918"/>
            <p14:sldId id="878"/>
            <p14:sldId id="950"/>
            <p14:sldId id="876"/>
            <p14:sldId id="951"/>
            <p14:sldId id="952"/>
            <p14:sldId id="953"/>
            <p14:sldId id="919"/>
            <p14:sldId id="936"/>
            <p14:sldId id="938"/>
            <p14:sldId id="939"/>
            <p14:sldId id="940"/>
            <p14:sldId id="941"/>
            <p14:sldId id="942"/>
            <p14:sldId id="943"/>
            <p14:sldId id="944"/>
            <p14:sldId id="987"/>
            <p14:sldId id="945"/>
            <p14:sldId id="946"/>
            <p14:sldId id="947"/>
            <p14:sldId id="948"/>
            <p14:sldId id="9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n Boulestreau" initials="YB" lastIdx="50" clrIdx="0"/>
  <p:cmAuthor id="1" name="Marion Casagrande" initials="mcasa" lastIdx="99" clrIdx="1"/>
  <p:cmAuthor id="2" name="MN" initials="MN" lastIdx="28" clrIdx="2"/>
  <p:cmAuthor id="3" name="Marion CASAGRANDE" initials="MC" lastIdx="6" clrIdx="3">
    <p:extLst>
      <p:ext uri="{19B8F6BF-5375-455C-9EA6-DF929625EA0E}">
        <p15:presenceInfo xmlns:p15="http://schemas.microsoft.com/office/powerpoint/2012/main" userId="25fb3ca804d9625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E1F4FA"/>
    <a:srgbClr val="F9DECB"/>
    <a:srgbClr val="F0F3DA"/>
    <a:srgbClr val="FFFFFF"/>
    <a:srgbClr val="D9D9D9"/>
    <a:srgbClr val="FF0066"/>
    <a:srgbClr val="000000"/>
    <a:srgbClr val="5BD4FF"/>
    <a:srgbClr val="006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6573" autoAdjust="0"/>
  </p:normalViewPr>
  <p:slideViewPr>
    <p:cSldViewPr>
      <p:cViewPr varScale="1">
        <p:scale>
          <a:sx n="102" d="100"/>
          <a:sy n="102" d="100"/>
        </p:scale>
        <p:origin x="114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71C20-A715-4E7E-A9B3-F7E48D812ECC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C7DD504B-0EF6-46AF-B96F-1ADCDC474816}">
      <dgm:prSet phldrT="[Texte]"/>
      <dgm:spPr/>
      <dgm:t>
        <a:bodyPr/>
        <a:lstStyle/>
        <a:p>
          <a:r>
            <a:rPr lang="fr-FR" dirty="0"/>
            <a:t> </a:t>
          </a:r>
        </a:p>
      </dgm:t>
    </dgm:pt>
    <dgm:pt modelId="{A0182229-EE7C-46AE-9B37-240CB2BF061B}" type="parTrans" cxnId="{F891291C-027A-41D1-A7F7-C987C3D6A982}">
      <dgm:prSet/>
      <dgm:spPr/>
      <dgm:t>
        <a:bodyPr/>
        <a:lstStyle/>
        <a:p>
          <a:endParaRPr lang="fr-FR"/>
        </a:p>
      </dgm:t>
    </dgm:pt>
    <dgm:pt modelId="{247C5A24-F941-43B9-A65E-8FB4C365AE9D}" type="sibTrans" cxnId="{F891291C-027A-41D1-A7F7-C987C3D6A982}">
      <dgm:prSet/>
      <dgm:spPr/>
      <dgm:t>
        <a:bodyPr/>
        <a:lstStyle/>
        <a:p>
          <a:endParaRPr lang="fr-FR"/>
        </a:p>
      </dgm:t>
    </dgm:pt>
    <dgm:pt modelId="{7FABD8AC-6E7F-4258-BEBF-9628D3D1C840}">
      <dgm:prSet phldrT="[Texte]"/>
      <dgm:spPr/>
      <dgm:t>
        <a:bodyPr/>
        <a:lstStyle/>
        <a:p>
          <a:r>
            <a:rPr lang="fr-FR" dirty="0"/>
            <a:t> </a:t>
          </a:r>
        </a:p>
      </dgm:t>
    </dgm:pt>
    <dgm:pt modelId="{E9BD4D48-5AB5-4878-971C-2E1ADCB0FE1D}" type="parTrans" cxnId="{7FEFB345-5E10-4F4C-A537-C71CE53A00AD}">
      <dgm:prSet/>
      <dgm:spPr/>
      <dgm:t>
        <a:bodyPr/>
        <a:lstStyle/>
        <a:p>
          <a:endParaRPr lang="fr-FR"/>
        </a:p>
      </dgm:t>
    </dgm:pt>
    <dgm:pt modelId="{E0134989-0EDD-47D9-AF22-00A89919179D}" type="sibTrans" cxnId="{7FEFB345-5E10-4F4C-A537-C71CE53A00AD}">
      <dgm:prSet/>
      <dgm:spPr/>
      <dgm:t>
        <a:bodyPr/>
        <a:lstStyle/>
        <a:p>
          <a:endParaRPr lang="fr-FR"/>
        </a:p>
      </dgm:t>
    </dgm:pt>
    <dgm:pt modelId="{54A79320-5A79-47AF-9737-2E4F5D0C9DB2}">
      <dgm:prSet phldrT="[Texte]"/>
      <dgm:spPr/>
      <dgm:t>
        <a:bodyPr/>
        <a:lstStyle/>
        <a:p>
          <a:r>
            <a:rPr lang="fr-FR" dirty="0"/>
            <a:t> </a:t>
          </a:r>
        </a:p>
      </dgm:t>
    </dgm:pt>
    <dgm:pt modelId="{0F903F84-3B33-47E2-A0CB-3325DD4A8558}" type="parTrans" cxnId="{95F2B18D-81ED-4C76-8A6D-678394055E41}">
      <dgm:prSet/>
      <dgm:spPr/>
      <dgm:t>
        <a:bodyPr/>
        <a:lstStyle/>
        <a:p>
          <a:endParaRPr lang="fr-FR"/>
        </a:p>
      </dgm:t>
    </dgm:pt>
    <dgm:pt modelId="{498268B8-7D82-4872-A052-82EC4D7630D3}" type="sibTrans" cxnId="{95F2B18D-81ED-4C76-8A6D-678394055E41}">
      <dgm:prSet/>
      <dgm:spPr/>
      <dgm:t>
        <a:bodyPr/>
        <a:lstStyle/>
        <a:p>
          <a:endParaRPr lang="fr-FR"/>
        </a:p>
      </dgm:t>
    </dgm:pt>
    <dgm:pt modelId="{2FCADD1B-06EF-4EED-B137-8DCF5BF71572}">
      <dgm:prSet phldrT="[Texte]"/>
      <dgm:spPr/>
      <dgm:t>
        <a:bodyPr/>
        <a:lstStyle/>
        <a:p>
          <a:endParaRPr lang="fr-FR" dirty="0"/>
        </a:p>
      </dgm:t>
    </dgm:pt>
    <dgm:pt modelId="{E6DF6BC9-8C3E-4A70-918F-F55D2D7192C1}" type="parTrans" cxnId="{064C711F-465F-42E5-B87A-8EB84E9A4279}">
      <dgm:prSet/>
      <dgm:spPr/>
      <dgm:t>
        <a:bodyPr/>
        <a:lstStyle/>
        <a:p>
          <a:endParaRPr lang="en-US"/>
        </a:p>
      </dgm:t>
    </dgm:pt>
    <dgm:pt modelId="{E34098E4-E532-4923-83C0-D5F28970DBC1}" type="sibTrans" cxnId="{064C711F-465F-42E5-B87A-8EB84E9A4279}">
      <dgm:prSet/>
      <dgm:spPr/>
      <dgm:t>
        <a:bodyPr/>
        <a:lstStyle/>
        <a:p>
          <a:endParaRPr lang="en-US"/>
        </a:p>
      </dgm:t>
    </dgm:pt>
    <dgm:pt modelId="{25A413F9-7D18-4B47-8493-D51001E3DAFA}">
      <dgm:prSet phldrT="[Texte]"/>
      <dgm:spPr/>
      <dgm:t>
        <a:bodyPr/>
        <a:lstStyle/>
        <a:p>
          <a:endParaRPr lang="fr-FR" dirty="0"/>
        </a:p>
      </dgm:t>
    </dgm:pt>
    <dgm:pt modelId="{EB4850CE-1717-4A99-851C-830E05B139DA}" type="parTrans" cxnId="{B1384251-F06F-4AA6-9FA1-BCDDBDDE19FB}">
      <dgm:prSet/>
      <dgm:spPr/>
      <dgm:t>
        <a:bodyPr/>
        <a:lstStyle/>
        <a:p>
          <a:endParaRPr lang="fr-FR"/>
        </a:p>
      </dgm:t>
    </dgm:pt>
    <dgm:pt modelId="{FC092972-BDD3-4420-BED6-820F66635495}" type="sibTrans" cxnId="{B1384251-F06F-4AA6-9FA1-BCDDBDDE19FB}">
      <dgm:prSet/>
      <dgm:spPr/>
      <dgm:t>
        <a:bodyPr/>
        <a:lstStyle/>
        <a:p>
          <a:endParaRPr lang="fr-FR"/>
        </a:p>
      </dgm:t>
    </dgm:pt>
    <dgm:pt modelId="{2B4A4CA0-CEC8-4088-B47D-8396ABE9017F}" type="pres">
      <dgm:prSet presAssocID="{28C71C20-A715-4E7E-A9B3-F7E48D812ECC}" presName="linearFlow" presStyleCnt="0">
        <dgm:presLayoutVars>
          <dgm:dir/>
          <dgm:animLvl val="lvl"/>
          <dgm:resizeHandles val="exact"/>
        </dgm:presLayoutVars>
      </dgm:prSet>
      <dgm:spPr/>
    </dgm:pt>
    <dgm:pt modelId="{3D97E930-B840-4E3D-A9C2-6DEF2ADE42A9}" type="pres">
      <dgm:prSet presAssocID="{C7DD504B-0EF6-46AF-B96F-1ADCDC474816}" presName="composite" presStyleCnt="0"/>
      <dgm:spPr/>
    </dgm:pt>
    <dgm:pt modelId="{43B6CA06-2F08-48BC-8B80-F53770F28D64}" type="pres">
      <dgm:prSet presAssocID="{C7DD504B-0EF6-46AF-B96F-1ADCDC474816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E8166BD-38CA-4928-B510-30AA367D37B1}" type="pres">
      <dgm:prSet presAssocID="{C7DD504B-0EF6-46AF-B96F-1ADCDC474816}" presName="descendantText" presStyleLbl="alignAcc1" presStyleIdx="0" presStyleCnt="5">
        <dgm:presLayoutVars>
          <dgm:bulletEnabled val="1"/>
        </dgm:presLayoutVars>
      </dgm:prSet>
      <dgm:spPr/>
    </dgm:pt>
    <dgm:pt modelId="{16D3630C-BC9D-4867-A15B-7734E3EBB789}" type="pres">
      <dgm:prSet presAssocID="{247C5A24-F941-43B9-A65E-8FB4C365AE9D}" presName="sp" presStyleCnt="0"/>
      <dgm:spPr/>
    </dgm:pt>
    <dgm:pt modelId="{22E53690-56DC-446D-935F-4F71ACDAA8EF}" type="pres">
      <dgm:prSet presAssocID="{25A413F9-7D18-4B47-8493-D51001E3DAFA}" presName="composite" presStyleCnt="0"/>
      <dgm:spPr/>
    </dgm:pt>
    <dgm:pt modelId="{30C7B9AD-478F-49DD-A5A5-1C2010AA2ECF}" type="pres">
      <dgm:prSet presAssocID="{25A413F9-7D18-4B47-8493-D51001E3DAFA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ECE4BDB-778C-47B7-89D7-4B93FB83831C}" type="pres">
      <dgm:prSet presAssocID="{25A413F9-7D18-4B47-8493-D51001E3DAFA}" presName="descendantText" presStyleLbl="alignAcc1" presStyleIdx="1" presStyleCnt="5">
        <dgm:presLayoutVars>
          <dgm:bulletEnabled val="1"/>
        </dgm:presLayoutVars>
      </dgm:prSet>
      <dgm:spPr/>
    </dgm:pt>
    <dgm:pt modelId="{4A0F9A57-20B4-4E9F-AFAA-AC8CE488DE8B}" type="pres">
      <dgm:prSet presAssocID="{FC092972-BDD3-4420-BED6-820F66635495}" presName="sp" presStyleCnt="0"/>
      <dgm:spPr/>
    </dgm:pt>
    <dgm:pt modelId="{BB5F82C4-1000-41DA-A123-8A58FB134E59}" type="pres">
      <dgm:prSet presAssocID="{7FABD8AC-6E7F-4258-BEBF-9628D3D1C840}" presName="composite" presStyleCnt="0"/>
      <dgm:spPr/>
    </dgm:pt>
    <dgm:pt modelId="{C09E6174-646B-4349-99A3-FDD6C7AF3248}" type="pres">
      <dgm:prSet presAssocID="{7FABD8AC-6E7F-4258-BEBF-9628D3D1C840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5A129668-93D9-4AA9-A61A-B2CEDB8F0F2B}" type="pres">
      <dgm:prSet presAssocID="{7FABD8AC-6E7F-4258-BEBF-9628D3D1C840}" presName="descendantText" presStyleLbl="alignAcc1" presStyleIdx="2" presStyleCnt="5">
        <dgm:presLayoutVars>
          <dgm:bulletEnabled val="1"/>
        </dgm:presLayoutVars>
      </dgm:prSet>
      <dgm:spPr/>
    </dgm:pt>
    <dgm:pt modelId="{1F53CB36-B2E8-4869-9629-532A51ACF969}" type="pres">
      <dgm:prSet presAssocID="{E0134989-0EDD-47D9-AF22-00A89919179D}" presName="sp" presStyleCnt="0"/>
      <dgm:spPr/>
    </dgm:pt>
    <dgm:pt modelId="{9C2CCD3E-4FD6-43F5-A127-772FCBCE32B1}" type="pres">
      <dgm:prSet presAssocID="{54A79320-5A79-47AF-9737-2E4F5D0C9DB2}" presName="composite" presStyleCnt="0"/>
      <dgm:spPr/>
    </dgm:pt>
    <dgm:pt modelId="{FE0B03E0-CB78-4653-972B-8A53DA36E2A6}" type="pres">
      <dgm:prSet presAssocID="{54A79320-5A79-47AF-9737-2E4F5D0C9DB2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C9D8706D-172E-4B5A-8078-796571379E2B}" type="pres">
      <dgm:prSet presAssocID="{54A79320-5A79-47AF-9737-2E4F5D0C9DB2}" presName="descendantText" presStyleLbl="alignAcc1" presStyleIdx="3" presStyleCnt="5">
        <dgm:presLayoutVars>
          <dgm:bulletEnabled val="1"/>
        </dgm:presLayoutVars>
      </dgm:prSet>
      <dgm:spPr/>
    </dgm:pt>
    <dgm:pt modelId="{4541972F-D019-40F5-A824-B6103E3ADE30}" type="pres">
      <dgm:prSet presAssocID="{498268B8-7D82-4872-A052-82EC4D7630D3}" presName="sp" presStyleCnt="0"/>
      <dgm:spPr/>
    </dgm:pt>
    <dgm:pt modelId="{26DC4F38-428C-43EA-AF33-C2FC91982F6F}" type="pres">
      <dgm:prSet presAssocID="{2FCADD1B-06EF-4EED-B137-8DCF5BF71572}" presName="composite" presStyleCnt="0"/>
      <dgm:spPr/>
    </dgm:pt>
    <dgm:pt modelId="{E7D1C6F1-976D-4B1A-8903-1F1026157873}" type="pres">
      <dgm:prSet presAssocID="{2FCADD1B-06EF-4EED-B137-8DCF5BF71572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34FC6A22-F545-482E-96E7-1AB59017A94F}" type="pres">
      <dgm:prSet presAssocID="{2FCADD1B-06EF-4EED-B137-8DCF5BF71572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F891291C-027A-41D1-A7F7-C987C3D6A982}" srcId="{28C71C20-A715-4E7E-A9B3-F7E48D812ECC}" destId="{C7DD504B-0EF6-46AF-B96F-1ADCDC474816}" srcOrd="0" destOrd="0" parTransId="{A0182229-EE7C-46AE-9B37-240CB2BF061B}" sibTransId="{247C5A24-F941-43B9-A65E-8FB4C365AE9D}"/>
    <dgm:cxn modelId="{064C711F-465F-42E5-B87A-8EB84E9A4279}" srcId="{28C71C20-A715-4E7E-A9B3-F7E48D812ECC}" destId="{2FCADD1B-06EF-4EED-B137-8DCF5BF71572}" srcOrd="4" destOrd="0" parTransId="{E6DF6BC9-8C3E-4A70-918F-F55D2D7192C1}" sibTransId="{E34098E4-E532-4923-83C0-D5F28970DBC1}"/>
    <dgm:cxn modelId="{F07A5142-E538-462A-9348-39D37909AF3C}" type="presOf" srcId="{7FABD8AC-6E7F-4258-BEBF-9628D3D1C840}" destId="{C09E6174-646B-4349-99A3-FDD6C7AF3248}" srcOrd="0" destOrd="0" presId="urn:microsoft.com/office/officeart/2005/8/layout/chevron2"/>
    <dgm:cxn modelId="{7FEFB345-5E10-4F4C-A537-C71CE53A00AD}" srcId="{28C71C20-A715-4E7E-A9B3-F7E48D812ECC}" destId="{7FABD8AC-6E7F-4258-BEBF-9628D3D1C840}" srcOrd="2" destOrd="0" parTransId="{E9BD4D48-5AB5-4878-971C-2E1ADCB0FE1D}" sibTransId="{E0134989-0EDD-47D9-AF22-00A89919179D}"/>
    <dgm:cxn modelId="{C987CB6A-C77E-46FD-8855-460EF8A690C6}" type="presOf" srcId="{28C71C20-A715-4E7E-A9B3-F7E48D812ECC}" destId="{2B4A4CA0-CEC8-4088-B47D-8396ABE9017F}" srcOrd="0" destOrd="0" presId="urn:microsoft.com/office/officeart/2005/8/layout/chevron2"/>
    <dgm:cxn modelId="{B1384251-F06F-4AA6-9FA1-BCDDBDDE19FB}" srcId="{28C71C20-A715-4E7E-A9B3-F7E48D812ECC}" destId="{25A413F9-7D18-4B47-8493-D51001E3DAFA}" srcOrd="1" destOrd="0" parTransId="{EB4850CE-1717-4A99-851C-830E05B139DA}" sibTransId="{FC092972-BDD3-4420-BED6-820F66635495}"/>
    <dgm:cxn modelId="{95F2B18D-81ED-4C76-8A6D-678394055E41}" srcId="{28C71C20-A715-4E7E-A9B3-F7E48D812ECC}" destId="{54A79320-5A79-47AF-9737-2E4F5D0C9DB2}" srcOrd="3" destOrd="0" parTransId="{0F903F84-3B33-47E2-A0CB-3325DD4A8558}" sibTransId="{498268B8-7D82-4872-A052-82EC4D7630D3}"/>
    <dgm:cxn modelId="{32FE04CE-7D57-4B33-81BB-D1E7AC66DBAE}" type="presOf" srcId="{25A413F9-7D18-4B47-8493-D51001E3DAFA}" destId="{30C7B9AD-478F-49DD-A5A5-1C2010AA2ECF}" srcOrd="0" destOrd="0" presId="urn:microsoft.com/office/officeart/2005/8/layout/chevron2"/>
    <dgm:cxn modelId="{672792E4-2914-47B0-94BC-942FDFF77871}" type="presOf" srcId="{2FCADD1B-06EF-4EED-B137-8DCF5BF71572}" destId="{E7D1C6F1-976D-4B1A-8903-1F1026157873}" srcOrd="0" destOrd="0" presId="urn:microsoft.com/office/officeart/2005/8/layout/chevron2"/>
    <dgm:cxn modelId="{1893F6EB-5C7A-42F0-91E3-A142C9361CB9}" type="presOf" srcId="{54A79320-5A79-47AF-9737-2E4F5D0C9DB2}" destId="{FE0B03E0-CB78-4653-972B-8A53DA36E2A6}" srcOrd="0" destOrd="0" presId="urn:microsoft.com/office/officeart/2005/8/layout/chevron2"/>
    <dgm:cxn modelId="{903BE3FD-7BA5-469A-97A6-80317A2AFF60}" type="presOf" srcId="{C7DD504B-0EF6-46AF-B96F-1ADCDC474816}" destId="{43B6CA06-2F08-48BC-8B80-F53770F28D64}" srcOrd="0" destOrd="0" presId="urn:microsoft.com/office/officeart/2005/8/layout/chevron2"/>
    <dgm:cxn modelId="{DF2AEDAA-90F9-4D5A-BD4E-C9C7DC5906F9}" type="presParOf" srcId="{2B4A4CA0-CEC8-4088-B47D-8396ABE9017F}" destId="{3D97E930-B840-4E3D-A9C2-6DEF2ADE42A9}" srcOrd="0" destOrd="0" presId="urn:microsoft.com/office/officeart/2005/8/layout/chevron2"/>
    <dgm:cxn modelId="{21503F76-7531-437A-A674-C482DE3DC341}" type="presParOf" srcId="{3D97E930-B840-4E3D-A9C2-6DEF2ADE42A9}" destId="{43B6CA06-2F08-48BC-8B80-F53770F28D64}" srcOrd="0" destOrd="0" presId="urn:microsoft.com/office/officeart/2005/8/layout/chevron2"/>
    <dgm:cxn modelId="{790E6611-8A12-40FE-930E-98F71C75386E}" type="presParOf" srcId="{3D97E930-B840-4E3D-A9C2-6DEF2ADE42A9}" destId="{4E8166BD-38CA-4928-B510-30AA367D37B1}" srcOrd="1" destOrd="0" presId="urn:microsoft.com/office/officeart/2005/8/layout/chevron2"/>
    <dgm:cxn modelId="{D066B9F9-A4E4-4FA3-B953-1DD2797ADF16}" type="presParOf" srcId="{2B4A4CA0-CEC8-4088-B47D-8396ABE9017F}" destId="{16D3630C-BC9D-4867-A15B-7734E3EBB789}" srcOrd="1" destOrd="0" presId="urn:microsoft.com/office/officeart/2005/8/layout/chevron2"/>
    <dgm:cxn modelId="{54816CA2-3BE6-4C4A-8D87-E8F97E45D3A1}" type="presParOf" srcId="{2B4A4CA0-CEC8-4088-B47D-8396ABE9017F}" destId="{22E53690-56DC-446D-935F-4F71ACDAA8EF}" srcOrd="2" destOrd="0" presId="urn:microsoft.com/office/officeart/2005/8/layout/chevron2"/>
    <dgm:cxn modelId="{1709516D-FD5E-4F9C-A412-7EFCF7E00BCE}" type="presParOf" srcId="{22E53690-56DC-446D-935F-4F71ACDAA8EF}" destId="{30C7B9AD-478F-49DD-A5A5-1C2010AA2ECF}" srcOrd="0" destOrd="0" presId="urn:microsoft.com/office/officeart/2005/8/layout/chevron2"/>
    <dgm:cxn modelId="{D7B0F5BE-80D8-44C4-814E-F6F466754E77}" type="presParOf" srcId="{22E53690-56DC-446D-935F-4F71ACDAA8EF}" destId="{2ECE4BDB-778C-47B7-89D7-4B93FB83831C}" srcOrd="1" destOrd="0" presId="urn:microsoft.com/office/officeart/2005/8/layout/chevron2"/>
    <dgm:cxn modelId="{49A40731-8A9A-4C89-82C4-F8186B3B34B3}" type="presParOf" srcId="{2B4A4CA0-CEC8-4088-B47D-8396ABE9017F}" destId="{4A0F9A57-20B4-4E9F-AFAA-AC8CE488DE8B}" srcOrd="3" destOrd="0" presId="urn:microsoft.com/office/officeart/2005/8/layout/chevron2"/>
    <dgm:cxn modelId="{1FF0309F-1994-4206-BF28-521D74B9AF46}" type="presParOf" srcId="{2B4A4CA0-CEC8-4088-B47D-8396ABE9017F}" destId="{BB5F82C4-1000-41DA-A123-8A58FB134E59}" srcOrd="4" destOrd="0" presId="urn:microsoft.com/office/officeart/2005/8/layout/chevron2"/>
    <dgm:cxn modelId="{CB86C40F-95B7-4FBD-8C7B-3E0BD5B6EED0}" type="presParOf" srcId="{BB5F82C4-1000-41DA-A123-8A58FB134E59}" destId="{C09E6174-646B-4349-99A3-FDD6C7AF3248}" srcOrd="0" destOrd="0" presId="urn:microsoft.com/office/officeart/2005/8/layout/chevron2"/>
    <dgm:cxn modelId="{DF0F0526-2F4A-4FD8-8179-1B970967FD15}" type="presParOf" srcId="{BB5F82C4-1000-41DA-A123-8A58FB134E59}" destId="{5A129668-93D9-4AA9-A61A-B2CEDB8F0F2B}" srcOrd="1" destOrd="0" presId="urn:microsoft.com/office/officeart/2005/8/layout/chevron2"/>
    <dgm:cxn modelId="{9FF62677-71D7-41E0-82D5-49DF668A78DF}" type="presParOf" srcId="{2B4A4CA0-CEC8-4088-B47D-8396ABE9017F}" destId="{1F53CB36-B2E8-4869-9629-532A51ACF969}" srcOrd="5" destOrd="0" presId="urn:microsoft.com/office/officeart/2005/8/layout/chevron2"/>
    <dgm:cxn modelId="{4B23183E-F08B-47DE-AD0D-F6DDDDDEA689}" type="presParOf" srcId="{2B4A4CA0-CEC8-4088-B47D-8396ABE9017F}" destId="{9C2CCD3E-4FD6-43F5-A127-772FCBCE32B1}" srcOrd="6" destOrd="0" presId="urn:microsoft.com/office/officeart/2005/8/layout/chevron2"/>
    <dgm:cxn modelId="{F910537F-8521-4D2E-AE22-9AF104150D45}" type="presParOf" srcId="{9C2CCD3E-4FD6-43F5-A127-772FCBCE32B1}" destId="{FE0B03E0-CB78-4653-972B-8A53DA36E2A6}" srcOrd="0" destOrd="0" presId="urn:microsoft.com/office/officeart/2005/8/layout/chevron2"/>
    <dgm:cxn modelId="{33C371A7-643C-449A-8FB1-6FA1EE78151F}" type="presParOf" srcId="{9C2CCD3E-4FD6-43F5-A127-772FCBCE32B1}" destId="{C9D8706D-172E-4B5A-8078-796571379E2B}" srcOrd="1" destOrd="0" presId="urn:microsoft.com/office/officeart/2005/8/layout/chevron2"/>
    <dgm:cxn modelId="{BF89E8E5-9B82-4393-9882-A30FA48E48AC}" type="presParOf" srcId="{2B4A4CA0-CEC8-4088-B47D-8396ABE9017F}" destId="{4541972F-D019-40F5-A824-B6103E3ADE30}" srcOrd="7" destOrd="0" presId="urn:microsoft.com/office/officeart/2005/8/layout/chevron2"/>
    <dgm:cxn modelId="{9C4916E1-290A-4123-BDF9-54019CEE7A97}" type="presParOf" srcId="{2B4A4CA0-CEC8-4088-B47D-8396ABE9017F}" destId="{26DC4F38-428C-43EA-AF33-C2FC91982F6F}" srcOrd="8" destOrd="0" presId="urn:microsoft.com/office/officeart/2005/8/layout/chevron2"/>
    <dgm:cxn modelId="{58F9AF0B-AF33-4BF2-A2E0-8DE75FA268F9}" type="presParOf" srcId="{26DC4F38-428C-43EA-AF33-C2FC91982F6F}" destId="{E7D1C6F1-976D-4B1A-8903-1F1026157873}" srcOrd="0" destOrd="0" presId="urn:microsoft.com/office/officeart/2005/8/layout/chevron2"/>
    <dgm:cxn modelId="{F9584367-5389-4B17-BD04-1CF7C749AFB4}" type="presParOf" srcId="{26DC4F38-428C-43EA-AF33-C2FC91982F6F}" destId="{34FC6A22-F545-482E-96E7-1AB59017A94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6CA06-2F08-48BC-8B80-F53770F28D64}">
      <dsp:nvSpPr>
        <dsp:cNvPr id="0" name=""/>
        <dsp:cNvSpPr/>
      </dsp:nvSpPr>
      <dsp:spPr>
        <a:xfrm rot="5400000">
          <a:off x="-175822" y="178272"/>
          <a:ext cx="1172151" cy="82050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 </a:t>
          </a:r>
        </a:p>
      </dsp:txBody>
      <dsp:txXfrm rot="-5400000">
        <a:off x="1" y="412702"/>
        <a:ext cx="820506" cy="351645"/>
      </dsp:txXfrm>
    </dsp:sp>
    <dsp:sp modelId="{4E8166BD-38CA-4928-B510-30AA367D37B1}">
      <dsp:nvSpPr>
        <dsp:cNvPr id="0" name=""/>
        <dsp:cNvSpPr/>
      </dsp:nvSpPr>
      <dsp:spPr>
        <a:xfrm rot="5400000">
          <a:off x="4353425" y="-3530469"/>
          <a:ext cx="761898" cy="78277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7B9AD-478F-49DD-A5A5-1C2010AA2ECF}">
      <dsp:nvSpPr>
        <dsp:cNvPr id="0" name=""/>
        <dsp:cNvSpPr/>
      </dsp:nvSpPr>
      <dsp:spPr>
        <a:xfrm rot="5400000">
          <a:off x="-175822" y="1234159"/>
          <a:ext cx="1172151" cy="820506"/>
        </a:xfrm>
        <a:prstGeom prst="chevron">
          <a:avLst/>
        </a:prstGeom>
        <a:solidFill>
          <a:schemeClr val="accent3">
            <a:hueOff val="-631709"/>
            <a:satOff val="7122"/>
            <a:lumOff val="4902"/>
            <a:alphaOff val="0"/>
          </a:schemeClr>
        </a:solidFill>
        <a:ln w="25400" cap="flat" cmpd="sng" algn="ctr">
          <a:solidFill>
            <a:schemeClr val="accent3">
              <a:hueOff val="-631709"/>
              <a:satOff val="7122"/>
              <a:lumOff val="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300" kern="1200" dirty="0"/>
        </a:p>
      </dsp:txBody>
      <dsp:txXfrm rot="-5400000">
        <a:off x="1" y="1468589"/>
        <a:ext cx="820506" cy="351645"/>
      </dsp:txXfrm>
    </dsp:sp>
    <dsp:sp modelId="{2ECE4BDB-778C-47B7-89D7-4B93FB83831C}">
      <dsp:nvSpPr>
        <dsp:cNvPr id="0" name=""/>
        <dsp:cNvSpPr/>
      </dsp:nvSpPr>
      <dsp:spPr>
        <a:xfrm rot="5400000">
          <a:off x="4353425" y="-2474582"/>
          <a:ext cx="761898" cy="78277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631709"/>
              <a:satOff val="7122"/>
              <a:lumOff val="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E6174-646B-4349-99A3-FDD6C7AF3248}">
      <dsp:nvSpPr>
        <dsp:cNvPr id="0" name=""/>
        <dsp:cNvSpPr/>
      </dsp:nvSpPr>
      <dsp:spPr>
        <a:xfrm rot="5400000">
          <a:off x="-175822" y="2290046"/>
          <a:ext cx="1172151" cy="820506"/>
        </a:xfrm>
        <a:prstGeom prst="chevron">
          <a:avLst/>
        </a:prstGeom>
        <a:solidFill>
          <a:schemeClr val="accent3">
            <a:hueOff val="-1263419"/>
            <a:satOff val="14245"/>
            <a:lumOff val="9804"/>
            <a:alphaOff val="0"/>
          </a:schemeClr>
        </a:solidFill>
        <a:ln w="25400" cap="flat" cmpd="sng" algn="ctr">
          <a:solidFill>
            <a:schemeClr val="accent3">
              <a:hueOff val="-1263419"/>
              <a:satOff val="14245"/>
              <a:lumOff val="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 </a:t>
          </a:r>
        </a:p>
      </dsp:txBody>
      <dsp:txXfrm rot="-5400000">
        <a:off x="1" y="2524476"/>
        <a:ext cx="820506" cy="351645"/>
      </dsp:txXfrm>
    </dsp:sp>
    <dsp:sp modelId="{5A129668-93D9-4AA9-A61A-B2CEDB8F0F2B}">
      <dsp:nvSpPr>
        <dsp:cNvPr id="0" name=""/>
        <dsp:cNvSpPr/>
      </dsp:nvSpPr>
      <dsp:spPr>
        <a:xfrm rot="5400000">
          <a:off x="4353425" y="-1418695"/>
          <a:ext cx="761898" cy="78277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263419"/>
              <a:satOff val="14245"/>
              <a:lumOff val="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B03E0-CB78-4653-972B-8A53DA36E2A6}">
      <dsp:nvSpPr>
        <dsp:cNvPr id="0" name=""/>
        <dsp:cNvSpPr/>
      </dsp:nvSpPr>
      <dsp:spPr>
        <a:xfrm rot="5400000">
          <a:off x="-175822" y="3345934"/>
          <a:ext cx="1172151" cy="820506"/>
        </a:xfrm>
        <a:prstGeom prst="chevron">
          <a:avLst/>
        </a:prstGeom>
        <a:solidFill>
          <a:schemeClr val="accent3">
            <a:hueOff val="-1895128"/>
            <a:satOff val="21367"/>
            <a:lumOff val="14706"/>
            <a:alphaOff val="0"/>
          </a:schemeClr>
        </a:solidFill>
        <a:ln w="25400" cap="flat" cmpd="sng" algn="ctr">
          <a:solidFill>
            <a:schemeClr val="accent3">
              <a:hueOff val="-1895128"/>
              <a:satOff val="21367"/>
              <a:lumOff val="1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 </a:t>
          </a:r>
        </a:p>
      </dsp:txBody>
      <dsp:txXfrm rot="-5400000">
        <a:off x="1" y="3580364"/>
        <a:ext cx="820506" cy="351645"/>
      </dsp:txXfrm>
    </dsp:sp>
    <dsp:sp modelId="{C9D8706D-172E-4B5A-8078-796571379E2B}">
      <dsp:nvSpPr>
        <dsp:cNvPr id="0" name=""/>
        <dsp:cNvSpPr/>
      </dsp:nvSpPr>
      <dsp:spPr>
        <a:xfrm rot="5400000">
          <a:off x="4353425" y="-362808"/>
          <a:ext cx="761898" cy="78277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895128"/>
              <a:satOff val="21367"/>
              <a:lumOff val="1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1C6F1-976D-4B1A-8903-1F1026157873}">
      <dsp:nvSpPr>
        <dsp:cNvPr id="0" name=""/>
        <dsp:cNvSpPr/>
      </dsp:nvSpPr>
      <dsp:spPr>
        <a:xfrm rot="5400000">
          <a:off x="-175822" y="4401821"/>
          <a:ext cx="1172151" cy="820506"/>
        </a:xfrm>
        <a:prstGeom prst="chevron">
          <a:avLst/>
        </a:prstGeom>
        <a:solidFill>
          <a:schemeClr val="accent3">
            <a:hueOff val="-2526837"/>
            <a:satOff val="28489"/>
            <a:lumOff val="19608"/>
            <a:alphaOff val="0"/>
          </a:schemeClr>
        </a:solidFill>
        <a:ln w="25400" cap="flat" cmpd="sng" algn="ctr">
          <a:solidFill>
            <a:schemeClr val="accent3">
              <a:hueOff val="-2526837"/>
              <a:satOff val="28489"/>
              <a:lumOff val="1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300" kern="1200" dirty="0"/>
        </a:p>
      </dsp:txBody>
      <dsp:txXfrm rot="-5400000">
        <a:off x="1" y="4636251"/>
        <a:ext cx="820506" cy="351645"/>
      </dsp:txXfrm>
    </dsp:sp>
    <dsp:sp modelId="{34FC6A22-F545-482E-96E7-1AB59017A94F}">
      <dsp:nvSpPr>
        <dsp:cNvPr id="0" name=""/>
        <dsp:cNvSpPr/>
      </dsp:nvSpPr>
      <dsp:spPr>
        <a:xfrm rot="5400000">
          <a:off x="4353425" y="693078"/>
          <a:ext cx="761898" cy="78277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2526837"/>
              <a:satOff val="28489"/>
              <a:lumOff val="1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67683-F7D1-4918-82F9-5F6E0C139738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50C8-C8D8-487B-A041-E1B9A20E388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06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68E38-D96A-4CF3-A009-D4D0A69AE754}" type="datetimeFigureOut">
              <a:rPr lang="fr-FR" smtClean="0"/>
              <a:pPr/>
              <a:t>26/10/2023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4667A-96E6-46C6-81C2-A07B977EF05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81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798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35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4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40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070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97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88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158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695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574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85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Prévoit un temps d’échange après ma présentation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30mn → questions des étudiants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Feedback: quels vous avez appris?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Analyse réflexive: qu’est ce qu’on a appris d’important et qu’est-ce qui manque? 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 la part des enseignants?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30/30mn → pour bien échanger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Pas indispensable de parler de la diversité des cultures. 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Une pause au milieu</a:t>
            </a:r>
          </a:p>
          <a:p>
            <a:pPr>
              <a:spcAft>
                <a:spcPts val="1200"/>
              </a:spcAft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01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01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22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357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72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474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96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4667A-96E6-46C6-81C2-A07B977EF05D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66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ACEF-680E-4B00-B715-9EB07199F49C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 userDrawn="1"/>
        </p:nvSpPr>
        <p:spPr>
          <a:xfrm>
            <a:off x="10959451" y="6361856"/>
            <a:ext cx="576064" cy="387620"/>
          </a:xfrm>
          <a:prstGeom prst="ellipse">
            <a:avLst/>
          </a:prstGeom>
          <a:solidFill>
            <a:srgbClr val="009200"/>
          </a:solidFill>
          <a:ln>
            <a:solidFill>
              <a:srgbClr val="008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1988841"/>
            <a:ext cx="10972800" cy="428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0AA-0454-40D1-85AD-C052AC5B2D6C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rgbClr val="00A800"/>
          </a:solidFill>
          <a:ln>
            <a:solidFill>
              <a:srgbClr val="008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TextBox 3"/>
          <p:cNvSpPr txBox="1"/>
          <p:nvPr/>
        </p:nvSpPr>
        <p:spPr>
          <a:xfrm>
            <a:off x="0" y="116635"/>
            <a:ext cx="1219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Introduction                  M&amp;M                  Results                  Discussion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751A-CF20-47B7-AB27-B9D3C2C09590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EC8C-87FF-46BA-9794-A2E5E5D95A9D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4B6E-EDA0-4C98-903A-0721BCC2B024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C99B-2487-4EBE-BA50-AF6A784EF8C9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2FF2-9E6A-4987-A20C-40C7D754E7B0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8B52-E2E2-46FE-8650-F13ED13CBF6E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/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50EE-DF28-47FF-8E69-72670E8D5BAF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C1-792D-4AF9-8599-6FC089FBEACE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F49-6ABB-4EE4-B710-4C55452B3370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9CB5-4C7D-4DB9-8D2F-C63AAB78537C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4FBF-6FBB-4F8A-B278-267625D24687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EFB72-BCBE-410E-9BB9-BA4ABD93729A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314B-6C5A-469A-9E7F-6A0EA5E0D015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2634-4AFA-40ED-9290-F98F9DF20D31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9EE2-C3EF-4F25-9720-8C75F2BA8688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F2FB-FCC6-4A6A-A076-E57581C7A6B6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/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20CA-010A-4FB3-9E8C-D4BCED206A4B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2D50-58F3-4288-92C1-D263AB6DB404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D2C6-6042-4E47-B47E-E8787FD51FBB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82ED-1663-47F0-8352-743DCAF6DB9B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/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532" y="3429000"/>
            <a:ext cx="10058400" cy="115212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829" y="494116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/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740269" y="4725144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8"/>
            <a:ext cx="4937760" cy="40233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8"/>
            <a:ext cx="4937760" cy="40233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9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ACEF-680E-4B00-B715-9EB07199F49C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 userDrawn="1"/>
        </p:nvSpPr>
        <p:spPr>
          <a:xfrm>
            <a:off x="10959451" y="6361856"/>
            <a:ext cx="576064" cy="387620"/>
          </a:xfrm>
          <a:prstGeom prst="ellipse">
            <a:avLst/>
          </a:prstGeom>
          <a:solidFill>
            <a:srgbClr val="009200"/>
          </a:solidFill>
          <a:ln>
            <a:solidFill>
              <a:srgbClr val="008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9728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3392" y="1988841"/>
            <a:ext cx="10972800" cy="428133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0AA-0454-40D1-85AD-C052AC5B2D6C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rgbClr val="00A800"/>
          </a:solidFill>
          <a:ln>
            <a:solidFill>
              <a:srgbClr val="008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TextBox 3"/>
          <p:cNvSpPr txBox="1"/>
          <p:nvPr/>
        </p:nvSpPr>
        <p:spPr>
          <a:xfrm>
            <a:off x="0" y="116635"/>
            <a:ext cx="1219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Introduction                  M&amp;M                  Results                  Discussion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751A-CF20-47B7-AB27-B9D3C2C09590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EC8C-87FF-46BA-9794-A2E5E5D95A9D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4B6E-EDA0-4C98-903A-0721BCC2B024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C99B-2487-4EBE-BA50-AF6A784EF8C9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2FF2-9E6A-4987-A20C-40C7D754E7B0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8B52-E2E2-46FE-8650-F13ED13CBF6E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50EE-DF28-47FF-8E69-72670E8D5BAF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C1-792D-4AF9-8599-6FC089FBEACE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F49-6ABB-4EE4-B710-4C55452B3370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9CB5-4C7D-4DB9-8D2F-C63AAB78537C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4FBF-6FBB-4F8A-B278-267625D24687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EFB72-BCBE-410E-9BB9-BA4ABD93729A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F314B-6C5A-469A-9E7F-6A0EA5E0D015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2634-4AFA-40ED-9290-F98F9DF20D31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9EE2-C3EF-4F25-9720-8C75F2BA8688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F2FB-FCC6-4A6A-A076-E57581C7A6B6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20CA-010A-4FB3-9E8C-D4BCED206A4B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2D50-58F3-4288-92C1-D263AB6DB404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D2C6-6042-4E47-B47E-E8787FD51FBB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82ED-1663-47F0-8352-743DCAF6DB9B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DACEF-680E-4B00-B715-9EB07199F49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692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43472" y="1143000"/>
            <a:ext cx="10972800" cy="428133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0AA-0454-40D1-85AD-C052AC5B2D6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"/>
            <a:ext cx="104988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7706" y="-189148"/>
            <a:ext cx="10972800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049880" cy="76470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i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0271" y="207036"/>
            <a:ext cx="612552" cy="36004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‹#›</a:t>
            </a:fld>
            <a:endParaRPr lang="fr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82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0EE396-0D8C-4896-A8D9-90BBBBDDA13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5E7979-5218-4273-A059-CB91F8545B0F}"/>
              </a:ext>
            </a:extLst>
          </p:cNvPr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D9162FD-7526-4A00-BF64-C4E206835F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43472" y="1143000"/>
            <a:ext cx="10972800" cy="4281339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36753277-8E65-482F-997A-06E13CAFE397}"/>
              </a:ext>
            </a:extLst>
          </p:cNvPr>
          <p:cNvSpPr txBox="1">
            <a:spLocks/>
          </p:cNvSpPr>
          <p:nvPr userDrawn="1"/>
        </p:nvSpPr>
        <p:spPr>
          <a:xfrm>
            <a:off x="867706" y="-1891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sz="4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4909C-F85D-4508-B5C5-0EA182C67647}"/>
              </a:ext>
            </a:extLst>
          </p:cNvPr>
          <p:cNvSpPr/>
          <p:nvPr userDrawn="1"/>
        </p:nvSpPr>
        <p:spPr>
          <a:xfrm>
            <a:off x="0" y="0"/>
            <a:ext cx="1049880" cy="76470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i="1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708D31BF-F9FC-4330-A7E8-D26D1896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271" y="207036"/>
            <a:ext cx="612552" cy="360040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‹#›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92B024EB-2E54-4355-B9FE-4C3445AD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19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EC8C-87FF-46BA-9794-A2E5E5D95A9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59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4B6E-EDA0-4C98-903A-0721BCC2B02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96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8C99B-2487-4EBE-BA50-AF6A784EF8C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77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2FF2-9E6A-4987-A20C-40C7D754E7B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33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8B52-E2E2-46FE-8650-F13ED13CBF6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79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50EE-DF28-47FF-8E69-72670E8D5BA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566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C1-792D-4AF9-8599-6FC089FBEAC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638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8F49-6ABB-4EE4-B710-4C55452B337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7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9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3" y="6459789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89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1" y="6459789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4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F354-C6B1-49B5-BC08-D72C5F262417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2B3B8-F4A3-43A6-ABEF-576D7F796EB8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3" y="6459789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89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1" y="6459789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4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F354-C6B1-49B5-BC08-D72C5F262417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2B3B8-F4A3-43A6-ABEF-576D7F796EB8}" type="datetime1">
              <a:rPr lang="fr-FR" smtClean="0"/>
              <a:pPr/>
              <a:t>26/10/2023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6F354-C6B1-49B5-BC08-D72C5F26241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5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prel.fr/pdf2/1-D-Caporalino-N%C3%A9matodes%20GONEM-colloque%2001-03-2022%20V5.pdf" TargetMode="External"/><Relationship Id="rId3" Type="http://schemas.openxmlformats.org/officeDocument/2006/relationships/image" Target="../media/image5.jpeg"/><Relationship Id="rId7" Type="http://schemas.openxmlformats.org/officeDocument/2006/relationships/hyperlink" Target="https://www.grab.fr/wp-content/uploads/2019/09/Fiche-ressource-Nematodes-juil-2019-APREL-GRAB.pdf" TargetMode="Externa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6" Type="http://schemas.openxmlformats.org/officeDocument/2006/relationships/hyperlink" Target="https://profert.dz/fr/index.php/portfolio-items/nematodes-a-galles-des-cultures-maraicheres/#iLightbox[gallery22800]/1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7AE1546-D85A-46E2-BC38-1A0A01AD1E4F}"/>
              </a:ext>
            </a:extLst>
          </p:cNvPr>
          <p:cNvSpPr txBox="1">
            <a:spLocks/>
          </p:cNvSpPr>
          <p:nvPr/>
        </p:nvSpPr>
        <p:spPr>
          <a:xfrm>
            <a:off x="347107" y="2237563"/>
            <a:ext cx="11313462" cy="10845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r-FR" sz="3600" dirty="0">
                <a:solidFill>
                  <a:schemeClr val="accent1"/>
                </a:solidFill>
                <a:latin typeface="+mn-lt"/>
              </a:rPr>
              <a:t>Introduction aux freins et leviers</a:t>
            </a:r>
          </a:p>
          <a:p>
            <a:pPr algn="ctr">
              <a:spcBef>
                <a:spcPts val="0"/>
              </a:spcBef>
            </a:pPr>
            <a:r>
              <a:rPr lang="fr-FR" sz="3600" dirty="0">
                <a:solidFill>
                  <a:schemeClr val="accent1"/>
                </a:solidFill>
                <a:latin typeface="+mn-lt"/>
              </a:rPr>
              <a:t>à la transition agroécologique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B6A3EF-10A8-46B5-B420-B249F306B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046" y="4985830"/>
            <a:ext cx="4305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u="sng" dirty="0">
                <a:solidFill>
                  <a:schemeClr val="accent4"/>
                </a:solidFill>
                <a:latin typeface="Calibri" pitchFamily="34" charset="0"/>
                <a:cs typeface="Arial" pitchFamily="34" charset="0"/>
              </a:rPr>
              <a:t>Contact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solidFill>
                  <a:schemeClr val="accent1"/>
                </a:solidFill>
                <a:latin typeface="Calibri" pitchFamily="34" charset="0"/>
                <a:cs typeface="Arial" pitchFamily="34" charset="0"/>
              </a:rPr>
              <a:t>yann.boulestreau@tutanota.co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47F017-9CCD-4B70-967B-00A1DAF2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56" y="390137"/>
            <a:ext cx="2285483" cy="601844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157D3177-46B1-4529-ACB9-325C58D40C24}"/>
              </a:ext>
            </a:extLst>
          </p:cNvPr>
          <p:cNvSpPr/>
          <p:nvPr/>
        </p:nvSpPr>
        <p:spPr>
          <a:xfrm>
            <a:off x="8608385" y="3629045"/>
            <a:ext cx="2646508" cy="2317851"/>
          </a:xfrm>
          <a:custGeom>
            <a:avLst/>
            <a:gdLst>
              <a:gd name="connsiteX0" fmla="*/ 4072 w 2646508"/>
              <a:gd name="connsiteY0" fmla="*/ 1203710 h 2317851"/>
              <a:gd name="connsiteX1" fmla="*/ 1681415 w 2646508"/>
              <a:gd name="connsiteY1" fmla="*/ 1454 h 2317851"/>
              <a:gd name="connsiteX2" fmla="*/ 2646508 w 2646508"/>
              <a:gd name="connsiteY2" fmla="*/ 1452998 h 2317851"/>
              <a:gd name="connsiteX3" fmla="*/ 1254065 w 2646508"/>
              <a:gd name="connsiteY3" fmla="*/ 2310998 h 2317851"/>
              <a:gd name="connsiteX4" fmla="*/ 4072 w 2646508"/>
              <a:gd name="connsiteY4" fmla="*/ 1203710 h 231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508" h="2317851" fill="none" extrusionOk="0">
                <a:moveTo>
                  <a:pt x="4072" y="1203710"/>
                </a:moveTo>
                <a:cubicBezTo>
                  <a:pt x="133554" y="763415"/>
                  <a:pt x="1295266" y="-36514"/>
                  <a:pt x="1681415" y="1454"/>
                </a:cubicBezTo>
                <a:cubicBezTo>
                  <a:pt x="2173881" y="131989"/>
                  <a:pt x="2547574" y="681987"/>
                  <a:pt x="2646508" y="1452998"/>
                </a:cubicBezTo>
                <a:cubicBezTo>
                  <a:pt x="2697600" y="2229292"/>
                  <a:pt x="1664084" y="2338678"/>
                  <a:pt x="1254065" y="2310998"/>
                </a:cubicBezTo>
                <a:cubicBezTo>
                  <a:pt x="741780" y="2290899"/>
                  <a:pt x="-37025" y="1547793"/>
                  <a:pt x="4072" y="1203710"/>
                </a:cubicBezTo>
                <a:close/>
              </a:path>
              <a:path w="2646508" h="2317851" stroke="0" extrusionOk="0">
                <a:moveTo>
                  <a:pt x="4072" y="1203710"/>
                </a:moveTo>
                <a:cubicBezTo>
                  <a:pt x="33596" y="891949"/>
                  <a:pt x="1160871" y="-73187"/>
                  <a:pt x="1681415" y="1454"/>
                </a:cubicBezTo>
                <a:cubicBezTo>
                  <a:pt x="2264232" y="21978"/>
                  <a:pt x="2634841" y="705363"/>
                  <a:pt x="2646508" y="1452998"/>
                </a:cubicBezTo>
                <a:cubicBezTo>
                  <a:pt x="2575471" y="2245626"/>
                  <a:pt x="1679866" y="2369816"/>
                  <a:pt x="1254065" y="2310998"/>
                </a:cubicBezTo>
                <a:cubicBezTo>
                  <a:pt x="838621" y="2253296"/>
                  <a:pt x="-79244" y="1591407"/>
                  <a:pt x="4072" y="120371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32" r="-25496"/>
            </a:stretch>
          </a:blipFill>
          <a:ln w="127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654895"/>
                      <a:gd name="connsiteY0" fmla="*/ 1232630 h 2465260"/>
                      <a:gd name="connsiteX1" fmla="*/ 1327448 w 2654895"/>
                      <a:gd name="connsiteY1" fmla="*/ 0 h 2465260"/>
                      <a:gd name="connsiteX2" fmla="*/ 2654896 w 2654895"/>
                      <a:gd name="connsiteY2" fmla="*/ 1232630 h 2465260"/>
                      <a:gd name="connsiteX3" fmla="*/ 1327448 w 2654895"/>
                      <a:gd name="connsiteY3" fmla="*/ 2465260 h 2465260"/>
                      <a:gd name="connsiteX4" fmla="*/ 0 w 2654895"/>
                      <a:gd name="connsiteY4" fmla="*/ 1232630 h 2465260"/>
                      <a:gd name="connsiteX0" fmla="*/ 6300 w 2661196"/>
                      <a:gd name="connsiteY0" fmla="*/ 1285182 h 2517812"/>
                      <a:gd name="connsiteX1" fmla="*/ 1806713 w 2661196"/>
                      <a:gd name="connsiteY1" fmla="*/ 0 h 2517812"/>
                      <a:gd name="connsiteX2" fmla="*/ 2661196 w 2661196"/>
                      <a:gd name="connsiteY2" fmla="*/ 1285182 h 2517812"/>
                      <a:gd name="connsiteX3" fmla="*/ 1333748 w 2661196"/>
                      <a:gd name="connsiteY3" fmla="*/ 2517812 h 2517812"/>
                      <a:gd name="connsiteX4" fmla="*/ 6300 w 2661196"/>
                      <a:gd name="connsiteY4" fmla="*/ 1285182 h 2517812"/>
                      <a:gd name="connsiteX0" fmla="*/ 4371 w 2711819"/>
                      <a:gd name="connsiteY0" fmla="*/ 1401231 h 2518627"/>
                      <a:gd name="connsiteX1" fmla="*/ 1857336 w 2711819"/>
                      <a:gd name="connsiteY1" fmla="*/ 435 h 2518627"/>
                      <a:gd name="connsiteX2" fmla="*/ 2711819 w 2711819"/>
                      <a:gd name="connsiteY2" fmla="*/ 1285617 h 2518627"/>
                      <a:gd name="connsiteX3" fmla="*/ 1384371 w 2711819"/>
                      <a:gd name="connsiteY3" fmla="*/ 2518247 h 2518627"/>
                      <a:gd name="connsiteX4" fmla="*/ 4371 w 2711819"/>
                      <a:gd name="connsiteY4" fmla="*/ 1401231 h 2518627"/>
                      <a:gd name="connsiteX0" fmla="*/ 901 w 2708349"/>
                      <a:gd name="connsiteY0" fmla="*/ 1401231 h 2319043"/>
                      <a:gd name="connsiteX1" fmla="*/ 1853866 w 2708349"/>
                      <a:gd name="connsiteY1" fmla="*/ 435 h 2319043"/>
                      <a:gd name="connsiteX2" fmla="*/ 2708349 w 2708349"/>
                      <a:gd name="connsiteY2" fmla="*/ 1285617 h 2319043"/>
                      <a:gd name="connsiteX3" fmla="*/ 1622639 w 2708349"/>
                      <a:gd name="connsiteY3" fmla="*/ 2318551 h 2319043"/>
                      <a:gd name="connsiteX4" fmla="*/ 901 w 2708349"/>
                      <a:gd name="connsiteY4" fmla="*/ 1401231 h 2319043"/>
                      <a:gd name="connsiteX0" fmla="*/ 2632 w 2710080"/>
                      <a:gd name="connsiteY0" fmla="*/ 1401231 h 2046104"/>
                      <a:gd name="connsiteX1" fmla="*/ 1855597 w 2710080"/>
                      <a:gd name="connsiteY1" fmla="*/ 435 h 2046104"/>
                      <a:gd name="connsiteX2" fmla="*/ 2710080 w 2710080"/>
                      <a:gd name="connsiteY2" fmla="*/ 1285617 h 2046104"/>
                      <a:gd name="connsiteX3" fmla="*/ 1477225 w 2710080"/>
                      <a:gd name="connsiteY3" fmla="*/ 2045282 h 2046104"/>
                      <a:gd name="connsiteX4" fmla="*/ 2632 w 2710080"/>
                      <a:gd name="connsiteY4" fmla="*/ 1401231 h 2046104"/>
                      <a:gd name="connsiteX0" fmla="*/ 3606 w 2343192"/>
                      <a:gd name="connsiteY0" fmla="*/ 1065753 h 2052202"/>
                      <a:gd name="connsiteX1" fmla="*/ 1488709 w 2343192"/>
                      <a:gd name="connsiteY1" fmla="*/ 1288 h 2052202"/>
                      <a:gd name="connsiteX2" fmla="*/ 2343192 w 2343192"/>
                      <a:gd name="connsiteY2" fmla="*/ 1286470 h 2052202"/>
                      <a:gd name="connsiteX3" fmla="*/ 1110337 w 2343192"/>
                      <a:gd name="connsiteY3" fmla="*/ 2046135 h 2052202"/>
                      <a:gd name="connsiteX4" fmla="*/ 3606 w 2343192"/>
                      <a:gd name="connsiteY4" fmla="*/ 1065753 h 2052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43192" h="2052202">
                        <a:moveTo>
                          <a:pt x="3606" y="1065753"/>
                        </a:moveTo>
                        <a:cubicBezTo>
                          <a:pt x="66668" y="724945"/>
                          <a:pt x="1098778" y="-35498"/>
                          <a:pt x="1488709" y="1288"/>
                        </a:cubicBezTo>
                        <a:cubicBezTo>
                          <a:pt x="1878640" y="38074"/>
                          <a:pt x="2343192" y="605707"/>
                          <a:pt x="2343192" y="1286470"/>
                        </a:cubicBezTo>
                        <a:cubicBezTo>
                          <a:pt x="2343192" y="1967233"/>
                          <a:pt x="1500268" y="2082921"/>
                          <a:pt x="1110337" y="2046135"/>
                        </a:cubicBezTo>
                        <a:cubicBezTo>
                          <a:pt x="720406" y="2009349"/>
                          <a:pt x="-59456" y="1406561"/>
                          <a:pt x="3606" y="10657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8B8CBF-8EEA-4B2B-90C1-D0BFC3CB8FBC}"/>
              </a:ext>
            </a:extLst>
          </p:cNvPr>
          <p:cNvSpPr/>
          <p:nvPr/>
        </p:nvSpPr>
        <p:spPr>
          <a:xfrm>
            <a:off x="839416" y="3821230"/>
            <a:ext cx="2615641" cy="2052202"/>
          </a:xfrm>
          <a:custGeom>
            <a:avLst/>
            <a:gdLst>
              <a:gd name="connsiteX0" fmla="*/ 17208 w 2615641"/>
              <a:gd name="connsiteY0" fmla="*/ 1150752 h 2052202"/>
              <a:gd name="connsiteX1" fmla="*/ 838826 w 2615641"/>
              <a:gd name="connsiteY1" fmla="*/ 0 h 2052202"/>
              <a:gd name="connsiteX2" fmla="*/ 2615641 w 2615641"/>
              <a:gd name="connsiteY2" fmla="*/ 1150752 h 2052202"/>
              <a:gd name="connsiteX3" fmla="*/ 1316424 w 2615641"/>
              <a:gd name="connsiteY3" fmla="*/ 2052202 h 2052202"/>
              <a:gd name="connsiteX4" fmla="*/ 17208 w 2615641"/>
              <a:gd name="connsiteY4" fmla="*/ 1150752 h 205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5641" h="2052202" fill="none" extrusionOk="0">
                <a:moveTo>
                  <a:pt x="17208" y="1150752"/>
                </a:moveTo>
                <a:cubicBezTo>
                  <a:pt x="-36533" y="794532"/>
                  <a:pt x="136709" y="-29642"/>
                  <a:pt x="838826" y="0"/>
                </a:cubicBezTo>
                <a:cubicBezTo>
                  <a:pt x="1610968" y="37275"/>
                  <a:pt x="2544100" y="717832"/>
                  <a:pt x="2615641" y="1150752"/>
                </a:cubicBezTo>
                <a:cubicBezTo>
                  <a:pt x="2615257" y="1548623"/>
                  <a:pt x="2072844" y="2076472"/>
                  <a:pt x="1316424" y="2052202"/>
                </a:cubicBezTo>
                <a:cubicBezTo>
                  <a:pt x="600742" y="2084579"/>
                  <a:pt x="146709" y="1473133"/>
                  <a:pt x="17208" y="1150752"/>
                </a:cubicBezTo>
                <a:close/>
              </a:path>
              <a:path w="2615641" h="2052202" stroke="0" extrusionOk="0">
                <a:moveTo>
                  <a:pt x="17208" y="1150752"/>
                </a:moveTo>
                <a:cubicBezTo>
                  <a:pt x="-186535" y="762785"/>
                  <a:pt x="104104" y="-77603"/>
                  <a:pt x="838826" y="0"/>
                </a:cubicBezTo>
                <a:cubicBezTo>
                  <a:pt x="1501624" y="-26220"/>
                  <a:pt x="2651854" y="641801"/>
                  <a:pt x="2615641" y="1150752"/>
                </a:cubicBezTo>
                <a:cubicBezTo>
                  <a:pt x="2604389" y="1662133"/>
                  <a:pt x="2067601" y="1980597"/>
                  <a:pt x="1316424" y="2052202"/>
                </a:cubicBezTo>
                <a:cubicBezTo>
                  <a:pt x="635406" y="2032475"/>
                  <a:pt x="107600" y="1424798"/>
                  <a:pt x="17208" y="1150752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 r="-31000"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014832370">
                  <a:custGeom>
                    <a:avLst/>
                    <a:gdLst>
                      <a:gd name="connsiteX0" fmla="*/ 0 w 1944216"/>
                      <a:gd name="connsiteY0" fmla="*/ 684076 h 1368152"/>
                      <a:gd name="connsiteX1" fmla="*/ 972108 w 1944216"/>
                      <a:gd name="connsiteY1" fmla="*/ 0 h 1368152"/>
                      <a:gd name="connsiteX2" fmla="*/ 1944216 w 1944216"/>
                      <a:gd name="connsiteY2" fmla="*/ 684076 h 1368152"/>
                      <a:gd name="connsiteX3" fmla="*/ 972108 w 1944216"/>
                      <a:gd name="connsiteY3" fmla="*/ 1368152 h 1368152"/>
                      <a:gd name="connsiteX4" fmla="*/ 0 w 1944216"/>
                      <a:gd name="connsiteY4" fmla="*/ 684076 h 1368152"/>
                      <a:gd name="connsiteX0" fmla="*/ 12876 w 1957092"/>
                      <a:gd name="connsiteY0" fmla="*/ 873262 h 1557338"/>
                      <a:gd name="connsiteX1" fmla="*/ 627632 w 1957092"/>
                      <a:gd name="connsiteY1" fmla="*/ 0 h 1557338"/>
                      <a:gd name="connsiteX2" fmla="*/ 1957092 w 1957092"/>
                      <a:gd name="connsiteY2" fmla="*/ 873262 h 1557338"/>
                      <a:gd name="connsiteX3" fmla="*/ 984984 w 1957092"/>
                      <a:gd name="connsiteY3" fmla="*/ 1557338 h 1557338"/>
                      <a:gd name="connsiteX4" fmla="*/ 12876 w 1957092"/>
                      <a:gd name="connsiteY4" fmla="*/ 873262 h 1557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7092" h="1557338">
                        <a:moveTo>
                          <a:pt x="12876" y="873262"/>
                        </a:moveTo>
                        <a:cubicBezTo>
                          <a:pt x="-46683" y="613706"/>
                          <a:pt x="90752" y="0"/>
                          <a:pt x="627632" y="0"/>
                        </a:cubicBezTo>
                        <a:cubicBezTo>
                          <a:pt x="1164512" y="0"/>
                          <a:pt x="1957092" y="495457"/>
                          <a:pt x="1957092" y="873262"/>
                        </a:cubicBezTo>
                        <a:cubicBezTo>
                          <a:pt x="1957092" y="1251067"/>
                          <a:pt x="1521864" y="1557338"/>
                          <a:pt x="984984" y="1557338"/>
                        </a:cubicBezTo>
                        <a:cubicBezTo>
                          <a:pt x="448104" y="1557338"/>
                          <a:pt x="72435" y="1132818"/>
                          <a:pt x="12876" y="87326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B76179-E203-4EE0-9608-3B3301579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93" y="38726"/>
            <a:ext cx="1440000" cy="13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3"/>
    </mc:Choice>
    <mc:Fallback xmlns="">
      <p:transition spd="slow" advTm="113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1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10</a:t>
            </a:fld>
            <a:endParaRPr lang="fr-BE" dirty="0">
              <a:solidFill>
                <a:prstClr val="white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5266898" y="1129397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Titre 3">
            <a:extLst>
              <a:ext uri="{FF2B5EF4-FFF2-40B4-BE49-F238E27FC236}">
                <a16:creationId xmlns:a16="http://schemas.microsoft.com/office/drawing/2014/main" id="{D04F580B-0993-477B-A464-B76A3BFB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/>
          <a:lstStyle/>
          <a:p>
            <a:r>
              <a:rPr lang="en-US" dirty="0"/>
              <a:t>Phase 2: </a:t>
            </a:r>
            <a:r>
              <a:rPr lang="en-US" dirty="0" err="1"/>
              <a:t>Récolte</a:t>
            </a:r>
            <a:r>
              <a:rPr lang="en-US" dirty="0"/>
              <a:t> et vente</a:t>
            </a:r>
            <a:endParaRPr lang="fr-FR" dirty="0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7A8725C1-C33B-4A50-85BC-E0F2605E263E}"/>
              </a:ext>
            </a:extLst>
          </p:cNvPr>
          <p:cNvSpPr txBox="1">
            <a:spLocks/>
          </p:cNvSpPr>
          <p:nvPr/>
        </p:nvSpPr>
        <p:spPr>
          <a:xfrm>
            <a:off x="335360" y="3811215"/>
            <a:ext cx="3600000" cy="228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Calculez le niveau d'infestation du sol</a:t>
            </a:r>
            <a:endParaRPr lang="en-GB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Récoltez vos cultures et vendez-les au grossiste</a:t>
            </a:r>
            <a:endParaRPr lang="en-GB" sz="2800" dirty="0"/>
          </a:p>
        </p:txBody>
      </p:sp>
      <p:sp>
        <p:nvSpPr>
          <p:cNvPr id="51" name="Espace réservé du contenu 1">
            <a:extLst>
              <a:ext uri="{FF2B5EF4-FFF2-40B4-BE49-F238E27FC236}">
                <a16:creationId xmlns:a16="http://schemas.microsoft.com/office/drawing/2014/main" id="{222A7FBD-2FD3-43B8-9EE2-A08D1E2CE72C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Conseillers : contrôlez les savoir-faire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Créez un nouveau savoir-faire, un nouvel plants/intrant/ équipement (facultatif)</a:t>
            </a:r>
            <a:endParaRPr lang="en-GB" sz="2800" dirty="0"/>
          </a:p>
        </p:txBody>
      </p:sp>
      <p:sp>
        <p:nvSpPr>
          <p:cNvPr id="56" name="Espace réservé du contenu 1">
            <a:extLst>
              <a:ext uri="{FF2B5EF4-FFF2-40B4-BE49-F238E27FC236}">
                <a16:creationId xmlns:a16="http://schemas.microsoft.com/office/drawing/2014/main" id="{DE65FD65-66E7-4069-B7FF-1F24A26EFD94}"/>
              </a:ext>
            </a:extLst>
          </p:cNvPr>
          <p:cNvSpPr txBox="1">
            <a:spLocks/>
          </p:cNvSpPr>
          <p:nvPr/>
        </p:nvSpPr>
        <p:spPr>
          <a:xfrm>
            <a:off x="7982400" y="3566351"/>
            <a:ext cx="3600000" cy="98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Achetez les récoltes des maraîchers</a:t>
            </a:r>
            <a:endParaRPr lang="en-GB" sz="2800" dirty="0"/>
          </a:p>
        </p:txBody>
      </p:sp>
      <p:sp>
        <p:nvSpPr>
          <p:cNvPr id="22" name="Espace réservé du contenu 1">
            <a:extLst>
              <a:ext uri="{FF2B5EF4-FFF2-40B4-BE49-F238E27FC236}">
                <a16:creationId xmlns:a16="http://schemas.microsoft.com/office/drawing/2014/main" id="{EC9D0EEC-9E67-4BD6-94B1-6E5A66939C00}"/>
              </a:ext>
            </a:extLst>
          </p:cNvPr>
          <p:cNvSpPr txBox="1">
            <a:spLocks/>
          </p:cNvSpPr>
          <p:nvPr/>
        </p:nvSpPr>
        <p:spPr>
          <a:xfrm>
            <a:off x="8493012" y="2352033"/>
            <a:ext cx="3600000" cy="985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dirty="0">
                <a:solidFill>
                  <a:srgbClr val="FF0000"/>
                </a:solidFill>
              </a:rPr>
              <a:t>1er tour de jeu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 temps long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AF020C1-09F8-40F8-88AF-B8E3078C5851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5509065-9A57-4B90-8AF5-E8B1942D5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FB37722-0D89-48C5-B585-A3B7131F0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9EE261D-5A62-42BF-8285-98328E1E6318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D5F5D3E-2468-4233-96BA-26EFD817B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45E28C7-C64C-45C5-9D2A-066AFF7A8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1" name="Image 30">
            <a:extLst>
              <a:ext uri="{FF2B5EF4-FFF2-40B4-BE49-F238E27FC236}">
                <a16:creationId xmlns:a16="http://schemas.microsoft.com/office/drawing/2014/main" id="{BAC7F8A1-445D-4811-90FB-BEC7912A15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0" name="Timer 4 min">
            <a:hlinkClick r:id="" action="ppaction://media"/>
            <a:extLst>
              <a:ext uri="{FF2B5EF4-FFF2-40B4-BE49-F238E27FC236}">
                <a16:creationId xmlns:a16="http://schemas.microsoft.com/office/drawing/2014/main" id="{45380E05-3149-4A15-843F-BF1C06226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5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1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hiver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11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</a:t>
            </a:r>
            <a:r>
              <a:rPr lang="fr-FR" dirty="0"/>
              <a:t>Occupation et couverture du sol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C8E2AB6-AB22-487F-9E68-966B26C852F0}"/>
              </a:ext>
            </a:extLst>
          </p:cNvPr>
          <p:cNvSpPr txBox="1">
            <a:spLocks/>
          </p:cNvSpPr>
          <p:nvPr/>
        </p:nvSpPr>
        <p:spPr>
          <a:xfrm>
            <a:off x="335360" y="3812113"/>
            <a:ext cx="3600000" cy="178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Choisissez votre pratique et achetez ce dont vous avez besoin auprès du conseiller et du fournisseur</a:t>
            </a:r>
            <a:endParaRPr lang="en-GB" sz="2800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2111716B-AF5B-4D20-A369-4F66E34F5272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Conseillez et vendez vos services et produits aux maraîchers</a:t>
            </a:r>
            <a:endParaRPr lang="en-GB" sz="28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127DD27-C5BF-4A19-8867-A2E1564E0A20}"/>
              </a:ext>
            </a:extLst>
          </p:cNvPr>
          <p:cNvSpPr txBox="1">
            <a:spLocks/>
          </p:cNvSpPr>
          <p:nvPr/>
        </p:nvSpPr>
        <p:spPr>
          <a:xfrm>
            <a:off x="7982400" y="3566350"/>
            <a:ext cx="3600000" cy="1917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Vendez vos achats de la saison précédente au marché global</a:t>
            </a:r>
            <a:endParaRPr lang="en-GB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5871441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FA5D167-F819-46B9-A701-0A534CFF4187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4BCE8E3A-E368-4788-A4D4-0A2864EF4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2CAD812-E0E1-437B-89B7-7B011D56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B18381B-2EC3-4590-9669-328A11D1C570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805FE27-5AAC-406E-B5E6-097B3D979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17695E7-639A-4CCD-A07F-66A264FD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E2E443A4-DF0E-4A86-AA76-81B4F6553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5" name="Timer 4 min">
            <a:hlinkClick r:id="" action="ppaction://media"/>
            <a:extLst>
              <a:ext uri="{FF2B5EF4-FFF2-40B4-BE49-F238E27FC236}">
                <a16:creationId xmlns:a16="http://schemas.microsoft.com/office/drawing/2014/main" id="{7ADE41EF-3177-4404-9A3B-8E4BAEBD4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5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12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3" name="Titre 3">
            <a:extLst>
              <a:ext uri="{FF2B5EF4-FFF2-40B4-BE49-F238E27FC236}">
                <a16:creationId xmlns:a16="http://schemas.microsoft.com/office/drawing/2014/main" id="{D04F580B-0993-477B-A464-B76A3BFB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/>
          <a:lstStyle/>
          <a:p>
            <a:r>
              <a:rPr lang="en-US" dirty="0"/>
              <a:t>Phase 2: </a:t>
            </a:r>
            <a:r>
              <a:rPr lang="en-US" dirty="0" err="1"/>
              <a:t>Récolte</a:t>
            </a:r>
            <a:r>
              <a:rPr lang="en-US" dirty="0"/>
              <a:t> et vente</a:t>
            </a:r>
            <a:endParaRPr lang="fr-FR" dirty="0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7A8725C1-C33B-4A50-85BC-E0F2605E263E}"/>
              </a:ext>
            </a:extLst>
          </p:cNvPr>
          <p:cNvSpPr txBox="1">
            <a:spLocks/>
          </p:cNvSpPr>
          <p:nvPr/>
        </p:nvSpPr>
        <p:spPr>
          <a:xfrm>
            <a:off x="335360" y="3811215"/>
            <a:ext cx="3600000" cy="228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Calculez le niveau d'infestation du sol</a:t>
            </a:r>
            <a:endParaRPr lang="en-GB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Récoltez vos cultures et vendez-les au grossiste</a:t>
            </a:r>
            <a:endParaRPr lang="en-GB" sz="2800" dirty="0"/>
          </a:p>
        </p:txBody>
      </p:sp>
      <p:sp>
        <p:nvSpPr>
          <p:cNvPr id="51" name="Espace réservé du contenu 1">
            <a:extLst>
              <a:ext uri="{FF2B5EF4-FFF2-40B4-BE49-F238E27FC236}">
                <a16:creationId xmlns:a16="http://schemas.microsoft.com/office/drawing/2014/main" id="{222A7FBD-2FD3-43B8-9EE2-A08D1E2CE72C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Conseillers : contrôlez les savoir-faire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Créez un nouveau savoir-faire, un nouvel plants/intrant/ équipement (facultatif)</a:t>
            </a:r>
            <a:endParaRPr lang="en-GB" sz="2800" dirty="0"/>
          </a:p>
        </p:txBody>
      </p:sp>
      <p:sp>
        <p:nvSpPr>
          <p:cNvPr id="56" name="Espace réservé du contenu 1">
            <a:extLst>
              <a:ext uri="{FF2B5EF4-FFF2-40B4-BE49-F238E27FC236}">
                <a16:creationId xmlns:a16="http://schemas.microsoft.com/office/drawing/2014/main" id="{DE65FD65-66E7-4069-B7FF-1F24A26EFD94}"/>
              </a:ext>
            </a:extLst>
          </p:cNvPr>
          <p:cNvSpPr txBox="1">
            <a:spLocks/>
          </p:cNvSpPr>
          <p:nvPr/>
        </p:nvSpPr>
        <p:spPr>
          <a:xfrm>
            <a:off x="7982400" y="3566351"/>
            <a:ext cx="3600000" cy="98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Achetez les récoltes des maraîchers</a:t>
            </a:r>
            <a:endParaRPr lang="en-GB" sz="2800" dirty="0"/>
          </a:p>
        </p:txBody>
      </p:sp>
      <p:sp>
        <p:nvSpPr>
          <p:cNvPr id="25" name="Espace réservé du contenu 1">
            <a:extLst>
              <a:ext uri="{FF2B5EF4-FFF2-40B4-BE49-F238E27FC236}">
                <a16:creationId xmlns:a16="http://schemas.microsoft.com/office/drawing/2014/main" id="{EDEE02EE-48B5-4882-A2E6-B4E463FD0389}"/>
              </a:ext>
            </a:extLst>
          </p:cNvPr>
          <p:cNvSpPr txBox="1">
            <a:spLocks/>
          </p:cNvSpPr>
          <p:nvPr/>
        </p:nvSpPr>
        <p:spPr>
          <a:xfrm>
            <a:off x="609600" y="1063559"/>
            <a:ext cx="10972800" cy="135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dirty="0"/>
              <a:t>Année</a:t>
            </a:r>
            <a:r>
              <a:rPr lang="en-GB" dirty="0"/>
              <a:t> : 1</a:t>
            </a:r>
          </a:p>
          <a:p>
            <a:pPr marL="0" indent="0">
              <a:buFont typeface="Arial" pitchFamily="34" charset="0"/>
              <a:buNone/>
            </a:pPr>
            <a:r>
              <a:rPr lang="en-GB" dirty="0"/>
              <a:t>Saison : </a:t>
            </a:r>
            <a:r>
              <a:rPr lang="fr-FR" dirty="0"/>
              <a:t>hiver</a:t>
            </a:r>
          </a:p>
          <a:p>
            <a:pPr marL="0" indent="0">
              <a:buFont typeface="Arial" pitchFamily="34" charset="0"/>
              <a:buNone/>
            </a:pPr>
            <a:endParaRPr lang="en-GB" dirty="0"/>
          </a:p>
          <a:p>
            <a:pPr marL="0" indent="0">
              <a:buFont typeface="Arial" pitchFamily="34" charset="0"/>
              <a:buNone/>
            </a:pPr>
            <a:endParaRPr lang="en-GB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5803FF5-FCC4-4F63-B2C0-7A826D23798E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D8F9D19-6C2E-49AB-969F-F09FDE00A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CD0563-A809-4EE7-AF0E-21C478800ECB}"/>
                </a:ext>
              </a:extLst>
            </p:cNvPr>
            <p:cNvSpPr/>
            <p:nvPr/>
          </p:nvSpPr>
          <p:spPr>
            <a:xfrm>
              <a:off x="5871441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B64153F-056E-402E-9497-D3CF5C4795A8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E8BE344-9FC0-4068-88BE-CF0DC42FA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1F6BBDC-C1F4-4F75-AA3F-737F49B5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93B46699-F9CD-4895-B9DF-F4F3CC30C582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3A38CE5-182E-41FC-92C9-CEF2B2A46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883DFFEB-E763-4A55-A782-306DF824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471D346-4260-4913-9FD0-427BE8CCD1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4" name="Séquence 01">
            <a:hlinkClick r:id="" action="ppaction://media"/>
            <a:extLst>
              <a:ext uri="{FF2B5EF4-FFF2-40B4-BE49-F238E27FC236}">
                <a16:creationId xmlns:a16="http://schemas.microsoft.com/office/drawing/2014/main" id="{8E466058-04B6-4B60-8B6B-5C7B6B579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2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13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</a:t>
            </a:r>
            <a:r>
              <a:rPr lang="fr-FR" dirty="0"/>
              <a:t>Occupation et couverture du sol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C8E2AB6-AB22-487F-9E68-966B26C852F0}"/>
              </a:ext>
            </a:extLst>
          </p:cNvPr>
          <p:cNvSpPr txBox="1">
            <a:spLocks/>
          </p:cNvSpPr>
          <p:nvPr/>
        </p:nvSpPr>
        <p:spPr>
          <a:xfrm>
            <a:off x="335360" y="3812113"/>
            <a:ext cx="3600000" cy="178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Choisissez votre pratique et achetez ce dont vous avez besoin auprès du conseiller et du fournisseur</a:t>
            </a:r>
            <a:endParaRPr lang="en-GB" sz="2800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2111716B-AF5B-4D20-A369-4F66E34F5272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Conseillez et vendez vos services et produits aux maraîchers</a:t>
            </a:r>
            <a:endParaRPr lang="en-GB" sz="28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127DD27-C5BF-4A19-8867-A2E1564E0A20}"/>
              </a:ext>
            </a:extLst>
          </p:cNvPr>
          <p:cNvSpPr txBox="1">
            <a:spLocks/>
          </p:cNvSpPr>
          <p:nvPr/>
        </p:nvSpPr>
        <p:spPr>
          <a:xfrm>
            <a:off x="7982400" y="3566350"/>
            <a:ext cx="3600000" cy="1917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Vendez vos achats de la saison précédente au marché global</a:t>
            </a:r>
            <a:endParaRPr lang="en-GB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6427059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41857F2-23BC-4B3F-9A9D-9017680DAA51}"/>
              </a:ext>
            </a:extLst>
          </p:cNvPr>
          <p:cNvSpPr/>
          <p:nvPr/>
        </p:nvSpPr>
        <p:spPr>
          <a:xfrm>
            <a:off x="8147652" y="5013659"/>
            <a:ext cx="3600000" cy="1569660"/>
          </a:xfrm>
          <a:custGeom>
            <a:avLst/>
            <a:gdLst>
              <a:gd name="connsiteX0" fmla="*/ 0 w 3600000"/>
              <a:gd name="connsiteY0" fmla="*/ 0 h 1569660"/>
              <a:gd name="connsiteX1" fmla="*/ 586286 w 3600000"/>
              <a:gd name="connsiteY1" fmla="*/ 0 h 1569660"/>
              <a:gd name="connsiteX2" fmla="*/ 992571 w 3600000"/>
              <a:gd name="connsiteY2" fmla="*/ 0 h 1569660"/>
              <a:gd name="connsiteX3" fmla="*/ 1434857 w 3600000"/>
              <a:gd name="connsiteY3" fmla="*/ 0 h 1569660"/>
              <a:gd name="connsiteX4" fmla="*/ 1949143 w 3600000"/>
              <a:gd name="connsiteY4" fmla="*/ 0 h 1569660"/>
              <a:gd name="connsiteX5" fmla="*/ 2427429 w 3600000"/>
              <a:gd name="connsiteY5" fmla="*/ 0 h 1569660"/>
              <a:gd name="connsiteX6" fmla="*/ 2833714 w 3600000"/>
              <a:gd name="connsiteY6" fmla="*/ 0 h 1569660"/>
              <a:gd name="connsiteX7" fmla="*/ 3600000 w 3600000"/>
              <a:gd name="connsiteY7" fmla="*/ 0 h 1569660"/>
              <a:gd name="connsiteX8" fmla="*/ 3600000 w 3600000"/>
              <a:gd name="connsiteY8" fmla="*/ 507523 h 1569660"/>
              <a:gd name="connsiteX9" fmla="*/ 3600000 w 3600000"/>
              <a:gd name="connsiteY9" fmla="*/ 1062137 h 1569660"/>
              <a:gd name="connsiteX10" fmla="*/ 3600000 w 3600000"/>
              <a:gd name="connsiteY10" fmla="*/ 1569660 h 1569660"/>
              <a:gd name="connsiteX11" fmla="*/ 3121714 w 3600000"/>
              <a:gd name="connsiteY11" fmla="*/ 1569660 h 1569660"/>
              <a:gd name="connsiteX12" fmla="*/ 2679429 w 3600000"/>
              <a:gd name="connsiteY12" fmla="*/ 1569660 h 1569660"/>
              <a:gd name="connsiteX13" fmla="*/ 2093143 w 3600000"/>
              <a:gd name="connsiteY13" fmla="*/ 1569660 h 1569660"/>
              <a:gd name="connsiteX14" fmla="*/ 1686857 w 3600000"/>
              <a:gd name="connsiteY14" fmla="*/ 1569660 h 1569660"/>
              <a:gd name="connsiteX15" fmla="*/ 1244571 w 3600000"/>
              <a:gd name="connsiteY15" fmla="*/ 1569660 h 1569660"/>
              <a:gd name="connsiteX16" fmla="*/ 766286 w 3600000"/>
              <a:gd name="connsiteY16" fmla="*/ 1569660 h 1569660"/>
              <a:gd name="connsiteX17" fmla="*/ 0 w 3600000"/>
              <a:gd name="connsiteY17" fmla="*/ 1569660 h 1569660"/>
              <a:gd name="connsiteX18" fmla="*/ 0 w 3600000"/>
              <a:gd name="connsiteY18" fmla="*/ 1015047 h 1569660"/>
              <a:gd name="connsiteX19" fmla="*/ 0 w 3600000"/>
              <a:gd name="connsiteY19" fmla="*/ 491827 h 1569660"/>
              <a:gd name="connsiteX20" fmla="*/ 0 w 3600000"/>
              <a:gd name="connsiteY2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0" h="1569660" fill="none" extrusionOk="0">
                <a:moveTo>
                  <a:pt x="0" y="0"/>
                </a:moveTo>
                <a:cubicBezTo>
                  <a:pt x="243100" y="-40647"/>
                  <a:pt x="417482" y="58345"/>
                  <a:pt x="586286" y="0"/>
                </a:cubicBezTo>
                <a:cubicBezTo>
                  <a:pt x="755090" y="-58345"/>
                  <a:pt x="825841" y="18925"/>
                  <a:pt x="992571" y="0"/>
                </a:cubicBezTo>
                <a:cubicBezTo>
                  <a:pt x="1159301" y="-18925"/>
                  <a:pt x="1322943" y="46384"/>
                  <a:pt x="1434857" y="0"/>
                </a:cubicBezTo>
                <a:cubicBezTo>
                  <a:pt x="1546771" y="-46384"/>
                  <a:pt x="1706745" y="61491"/>
                  <a:pt x="1949143" y="0"/>
                </a:cubicBezTo>
                <a:cubicBezTo>
                  <a:pt x="2191541" y="-61491"/>
                  <a:pt x="2223071" y="47917"/>
                  <a:pt x="2427429" y="0"/>
                </a:cubicBezTo>
                <a:cubicBezTo>
                  <a:pt x="2631787" y="-47917"/>
                  <a:pt x="2640120" y="7785"/>
                  <a:pt x="2833714" y="0"/>
                </a:cubicBezTo>
                <a:cubicBezTo>
                  <a:pt x="3027308" y="-7785"/>
                  <a:pt x="3437473" y="65616"/>
                  <a:pt x="3600000" y="0"/>
                </a:cubicBezTo>
                <a:cubicBezTo>
                  <a:pt x="3657811" y="154863"/>
                  <a:pt x="3551727" y="257466"/>
                  <a:pt x="3600000" y="507523"/>
                </a:cubicBezTo>
                <a:cubicBezTo>
                  <a:pt x="3648273" y="757580"/>
                  <a:pt x="3555766" y="915821"/>
                  <a:pt x="3600000" y="1062137"/>
                </a:cubicBezTo>
                <a:cubicBezTo>
                  <a:pt x="3644234" y="1208453"/>
                  <a:pt x="3565809" y="1389411"/>
                  <a:pt x="3600000" y="1569660"/>
                </a:cubicBezTo>
                <a:cubicBezTo>
                  <a:pt x="3431960" y="1587970"/>
                  <a:pt x="3282212" y="1516672"/>
                  <a:pt x="3121714" y="1569660"/>
                </a:cubicBezTo>
                <a:cubicBezTo>
                  <a:pt x="2961216" y="1622648"/>
                  <a:pt x="2814655" y="1547875"/>
                  <a:pt x="2679429" y="1569660"/>
                </a:cubicBezTo>
                <a:cubicBezTo>
                  <a:pt x="2544204" y="1591445"/>
                  <a:pt x="2322369" y="1506015"/>
                  <a:pt x="2093143" y="1569660"/>
                </a:cubicBezTo>
                <a:cubicBezTo>
                  <a:pt x="1863917" y="1633305"/>
                  <a:pt x="1843257" y="1565608"/>
                  <a:pt x="1686857" y="1569660"/>
                </a:cubicBezTo>
                <a:cubicBezTo>
                  <a:pt x="1530457" y="1573712"/>
                  <a:pt x="1355309" y="1524335"/>
                  <a:pt x="1244571" y="1569660"/>
                </a:cubicBezTo>
                <a:cubicBezTo>
                  <a:pt x="1133833" y="1614985"/>
                  <a:pt x="863519" y="1517691"/>
                  <a:pt x="766286" y="1569660"/>
                </a:cubicBezTo>
                <a:cubicBezTo>
                  <a:pt x="669053" y="1621629"/>
                  <a:pt x="162217" y="1489779"/>
                  <a:pt x="0" y="1569660"/>
                </a:cubicBezTo>
                <a:cubicBezTo>
                  <a:pt x="-54097" y="1439550"/>
                  <a:pt x="55392" y="1131018"/>
                  <a:pt x="0" y="1015047"/>
                </a:cubicBezTo>
                <a:cubicBezTo>
                  <a:pt x="-55392" y="899076"/>
                  <a:pt x="3550" y="663464"/>
                  <a:pt x="0" y="491827"/>
                </a:cubicBezTo>
                <a:cubicBezTo>
                  <a:pt x="-3550" y="320190"/>
                  <a:pt x="28709" y="107331"/>
                  <a:pt x="0" y="0"/>
                </a:cubicBezTo>
                <a:close/>
              </a:path>
              <a:path w="3600000" h="1569660" stroke="0" extrusionOk="0">
                <a:moveTo>
                  <a:pt x="0" y="0"/>
                </a:moveTo>
                <a:cubicBezTo>
                  <a:pt x="248610" y="-37293"/>
                  <a:pt x="384151" y="27307"/>
                  <a:pt x="586286" y="0"/>
                </a:cubicBezTo>
                <a:cubicBezTo>
                  <a:pt x="788421" y="-27307"/>
                  <a:pt x="858361" y="36748"/>
                  <a:pt x="992571" y="0"/>
                </a:cubicBezTo>
                <a:cubicBezTo>
                  <a:pt x="1126781" y="-36748"/>
                  <a:pt x="1333444" y="5898"/>
                  <a:pt x="1470857" y="0"/>
                </a:cubicBezTo>
                <a:cubicBezTo>
                  <a:pt x="1608270" y="-5898"/>
                  <a:pt x="1806741" y="15005"/>
                  <a:pt x="1913143" y="0"/>
                </a:cubicBezTo>
                <a:cubicBezTo>
                  <a:pt x="2019545" y="-15005"/>
                  <a:pt x="2303685" y="58595"/>
                  <a:pt x="2427429" y="0"/>
                </a:cubicBezTo>
                <a:cubicBezTo>
                  <a:pt x="2551173" y="-58595"/>
                  <a:pt x="2709854" y="53831"/>
                  <a:pt x="2941714" y="0"/>
                </a:cubicBezTo>
                <a:cubicBezTo>
                  <a:pt x="3173574" y="-53831"/>
                  <a:pt x="3341545" y="57844"/>
                  <a:pt x="3600000" y="0"/>
                </a:cubicBezTo>
                <a:cubicBezTo>
                  <a:pt x="3660141" y="240141"/>
                  <a:pt x="3593634" y="282520"/>
                  <a:pt x="3600000" y="538917"/>
                </a:cubicBezTo>
                <a:cubicBezTo>
                  <a:pt x="3606366" y="795314"/>
                  <a:pt x="3574935" y="916646"/>
                  <a:pt x="3600000" y="1093530"/>
                </a:cubicBezTo>
                <a:cubicBezTo>
                  <a:pt x="3625065" y="1270414"/>
                  <a:pt x="3586178" y="1462152"/>
                  <a:pt x="3600000" y="1569660"/>
                </a:cubicBezTo>
                <a:cubicBezTo>
                  <a:pt x="3403971" y="1619513"/>
                  <a:pt x="3368413" y="1520860"/>
                  <a:pt x="3157714" y="1569660"/>
                </a:cubicBezTo>
                <a:cubicBezTo>
                  <a:pt x="2947015" y="1618460"/>
                  <a:pt x="2809451" y="1545936"/>
                  <a:pt x="2571429" y="1569660"/>
                </a:cubicBezTo>
                <a:cubicBezTo>
                  <a:pt x="2333408" y="1593384"/>
                  <a:pt x="2330707" y="1515277"/>
                  <a:pt x="2093143" y="1569660"/>
                </a:cubicBezTo>
                <a:cubicBezTo>
                  <a:pt x="1855579" y="1624043"/>
                  <a:pt x="1813773" y="1534697"/>
                  <a:pt x="1542857" y="1569660"/>
                </a:cubicBezTo>
                <a:cubicBezTo>
                  <a:pt x="1271941" y="1604623"/>
                  <a:pt x="1279505" y="1550766"/>
                  <a:pt x="1136571" y="1569660"/>
                </a:cubicBezTo>
                <a:cubicBezTo>
                  <a:pt x="993637" y="1588554"/>
                  <a:pt x="774902" y="1543871"/>
                  <a:pt x="658286" y="1569660"/>
                </a:cubicBezTo>
                <a:cubicBezTo>
                  <a:pt x="541671" y="1595449"/>
                  <a:pt x="320408" y="1553996"/>
                  <a:pt x="0" y="1569660"/>
                </a:cubicBezTo>
                <a:cubicBezTo>
                  <a:pt x="-30348" y="1425141"/>
                  <a:pt x="51569" y="1253895"/>
                  <a:pt x="0" y="1015047"/>
                </a:cubicBezTo>
                <a:cubicBezTo>
                  <a:pt x="-51569" y="776199"/>
                  <a:pt x="30912" y="639757"/>
                  <a:pt x="0" y="476130"/>
                </a:cubicBezTo>
                <a:cubicBezTo>
                  <a:pt x="-30912" y="312503"/>
                  <a:pt x="18556" y="96516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9084492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241A469-CBC2-4FE4-912E-7B30E48DF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693" y="5239081"/>
            <a:ext cx="1441707" cy="901158"/>
          </a:xfrm>
          <a:prstGeom prst="rect">
            <a:avLst/>
          </a:prstGeom>
        </p:spPr>
      </p:pic>
      <p:sp>
        <p:nvSpPr>
          <p:cNvPr id="34" name="Signe de multiplication 33">
            <a:extLst>
              <a:ext uri="{FF2B5EF4-FFF2-40B4-BE49-F238E27FC236}">
                <a16:creationId xmlns:a16="http://schemas.microsoft.com/office/drawing/2014/main" id="{C84D91F4-771E-4E36-B636-D56566EDCD67}"/>
              </a:ext>
            </a:extLst>
          </p:cNvPr>
          <p:cNvSpPr/>
          <p:nvPr/>
        </p:nvSpPr>
        <p:spPr>
          <a:xfrm>
            <a:off x="11053248" y="5491243"/>
            <a:ext cx="921460" cy="938211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8FD60DD-B43D-463D-9273-B08D3C46CD58}"/>
              </a:ext>
            </a:extLst>
          </p:cNvPr>
          <p:cNvSpPr txBox="1"/>
          <p:nvPr/>
        </p:nvSpPr>
        <p:spPr>
          <a:xfrm>
            <a:off x="8284781" y="5070100"/>
            <a:ext cx="1855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Désormais, la fumigation chimique est interdite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AC2D448-584D-4168-9823-B7BCA0E980F0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EFB6E3F-D4C2-437F-B090-63604CEF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91E0A1C-9424-422F-9DEC-4F9542CF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4DD5D75-9A0D-4460-A484-079F53AB1F42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F0E4232-2E83-4B55-ACFE-E437D6E4C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E5142090-96A7-4525-AD35-D9EE85E0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3A9A3C2D-A439-43D0-A6E4-EE01376A19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6" name="Timer 4 min">
            <a:hlinkClick r:id="" action="ppaction://media"/>
            <a:extLst>
              <a:ext uri="{FF2B5EF4-FFF2-40B4-BE49-F238E27FC236}">
                <a16:creationId xmlns:a16="http://schemas.microsoft.com/office/drawing/2014/main" id="{94560D5C-6AC1-48E2-B7C6-4B3AC074F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2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14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3" name="Titre 3">
            <a:extLst>
              <a:ext uri="{FF2B5EF4-FFF2-40B4-BE49-F238E27FC236}">
                <a16:creationId xmlns:a16="http://schemas.microsoft.com/office/drawing/2014/main" id="{D04F580B-0993-477B-A464-B76A3BFB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/>
          <a:lstStyle/>
          <a:p>
            <a:r>
              <a:rPr lang="en-US" dirty="0"/>
              <a:t>Phase 2: </a:t>
            </a:r>
            <a:r>
              <a:rPr lang="en-US" dirty="0" err="1"/>
              <a:t>Récolte</a:t>
            </a:r>
            <a:r>
              <a:rPr lang="en-US" dirty="0"/>
              <a:t> et vente</a:t>
            </a:r>
            <a:endParaRPr lang="fr-FR" dirty="0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7A8725C1-C33B-4A50-85BC-E0F2605E263E}"/>
              </a:ext>
            </a:extLst>
          </p:cNvPr>
          <p:cNvSpPr txBox="1">
            <a:spLocks/>
          </p:cNvSpPr>
          <p:nvPr/>
        </p:nvSpPr>
        <p:spPr>
          <a:xfrm>
            <a:off x="335360" y="3811215"/>
            <a:ext cx="3600000" cy="228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Calculez le niveau d'infestation du sol</a:t>
            </a:r>
            <a:endParaRPr lang="en-GB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Récoltez vos cultures et vendez-les au grossiste</a:t>
            </a:r>
            <a:endParaRPr lang="en-GB" sz="2800" dirty="0"/>
          </a:p>
        </p:txBody>
      </p:sp>
      <p:sp>
        <p:nvSpPr>
          <p:cNvPr id="51" name="Espace réservé du contenu 1">
            <a:extLst>
              <a:ext uri="{FF2B5EF4-FFF2-40B4-BE49-F238E27FC236}">
                <a16:creationId xmlns:a16="http://schemas.microsoft.com/office/drawing/2014/main" id="{222A7FBD-2FD3-43B8-9EE2-A08D1E2CE72C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Conseillers : contrôlez les savoir-faire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Créez un nouveau savoir-faire, un nouvel plants/intrant/ équipement (facultatif)</a:t>
            </a:r>
            <a:endParaRPr lang="en-GB" sz="2800" dirty="0"/>
          </a:p>
        </p:txBody>
      </p:sp>
      <p:sp>
        <p:nvSpPr>
          <p:cNvPr id="56" name="Espace réservé du contenu 1">
            <a:extLst>
              <a:ext uri="{FF2B5EF4-FFF2-40B4-BE49-F238E27FC236}">
                <a16:creationId xmlns:a16="http://schemas.microsoft.com/office/drawing/2014/main" id="{DE65FD65-66E7-4069-B7FF-1F24A26EFD94}"/>
              </a:ext>
            </a:extLst>
          </p:cNvPr>
          <p:cNvSpPr txBox="1">
            <a:spLocks/>
          </p:cNvSpPr>
          <p:nvPr/>
        </p:nvSpPr>
        <p:spPr>
          <a:xfrm>
            <a:off x="7982400" y="3566351"/>
            <a:ext cx="3600000" cy="98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Achetez les récoltes des maraîchers</a:t>
            </a:r>
            <a:endParaRPr lang="en-GB" sz="28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524C1B0-C435-4670-8DA8-3AAAA511EFF7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DF282E0-261B-488F-A864-6B606A92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0F1716-96DF-48F1-89A5-78CDA74CE934}"/>
                </a:ext>
              </a:extLst>
            </p:cNvPr>
            <p:cNvSpPr/>
            <p:nvPr/>
          </p:nvSpPr>
          <p:spPr>
            <a:xfrm>
              <a:off x="6427059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CB8FB67-36A6-4CE8-9C38-4F554FF886F5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B7E2D43-3E6F-4637-8F96-119825A15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624BD53-B1CA-45D5-97A5-4A6ADF7E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2B2E828-2DDF-4979-9214-9BF129638333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83ADF5AB-9521-4633-BBE0-A9D4D44F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8A49CE28-B32C-48DE-BFBF-B9693DF78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7A6624B-95EA-4EB1-8223-067F2AA980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0" name="Séquence 01">
            <a:hlinkClick r:id="" action="ppaction://media"/>
            <a:extLst>
              <a:ext uri="{FF2B5EF4-FFF2-40B4-BE49-F238E27FC236}">
                <a16:creationId xmlns:a16="http://schemas.microsoft.com/office/drawing/2014/main" id="{08282497-0C79-4390-9DDB-4E3BE3D55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2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hiver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15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</a:t>
            </a:r>
            <a:r>
              <a:rPr lang="fr-FR" dirty="0"/>
              <a:t>Occupation et couverture du sol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C8E2AB6-AB22-487F-9E68-966B26C852F0}"/>
              </a:ext>
            </a:extLst>
          </p:cNvPr>
          <p:cNvSpPr txBox="1">
            <a:spLocks/>
          </p:cNvSpPr>
          <p:nvPr/>
        </p:nvSpPr>
        <p:spPr>
          <a:xfrm>
            <a:off x="335360" y="3812113"/>
            <a:ext cx="3600000" cy="178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Choisissez votre pratique et achetez ce dont vous avez besoin auprès du conseiller et du fournisseur</a:t>
            </a:r>
            <a:endParaRPr lang="en-GB" sz="2800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2111716B-AF5B-4D20-A369-4F66E34F5272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Conseillez et vendez vos services et produits aux maraîchers</a:t>
            </a:r>
            <a:endParaRPr lang="en-GB" sz="28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127DD27-C5BF-4A19-8867-A2E1564E0A20}"/>
              </a:ext>
            </a:extLst>
          </p:cNvPr>
          <p:cNvSpPr txBox="1">
            <a:spLocks/>
          </p:cNvSpPr>
          <p:nvPr/>
        </p:nvSpPr>
        <p:spPr>
          <a:xfrm>
            <a:off x="7982400" y="3566350"/>
            <a:ext cx="3600000" cy="1917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Vendez vos achats de la saison précédente au marché global</a:t>
            </a:r>
            <a:endParaRPr lang="en-GB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7026995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B2D20AA-5760-427E-B8B7-B778D7FDAF6C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801BBC9-57D0-4234-A84B-5BAA7A212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85B396B-0079-4ABF-AA08-6CB635193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74DE801-F350-42DC-AEA8-EEA3FC3AD041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41253AEA-2816-47AC-B305-773CE544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E2FFBA2-359B-4889-BA99-7BD114B03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04D4B3C3-CB79-4B31-8548-75D6F3A5A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2" name="Timer 4 min">
            <a:hlinkClick r:id="" action="ppaction://media"/>
            <a:extLst>
              <a:ext uri="{FF2B5EF4-FFF2-40B4-BE49-F238E27FC236}">
                <a16:creationId xmlns:a16="http://schemas.microsoft.com/office/drawing/2014/main" id="{6C3C6205-1368-4E2D-910A-52BBB2E37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16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3" name="Titre 3">
            <a:extLst>
              <a:ext uri="{FF2B5EF4-FFF2-40B4-BE49-F238E27FC236}">
                <a16:creationId xmlns:a16="http://schemas.microsoft.com/office/drawing/2014/main" id="{D04F580B-0993-477B-A464-B76A3BFB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/>
          <a:lstStyle/>
          <a:p>
            <a:r>
              <a:rPr lang="en-US" dirty="0"/>
              <a:t>Phase 2: </a:t>
            </a:r>
            <a:r>
              <a:rPr lang="en-US" dirty="0" err="1"/>
              <a:t>Récolte</a:t>
            </a:r>
            <a:r>
              <a:rPr lang="en-US" dirty="0"/>
              <a:t> et vente</a:t>
            </a:r>
            <a:endParaRPr lang="fr-FR" dirty="0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7A8725C1-C33B-4A50-85BC-E0F2605E263E}"/>
              </a:ext>
            </a:extLst>
          </p:cNvPr>
          <p:cNvSpPr txBox="1">
            <a:spLocks/>
          </p:cNvSpPr>
          <p:nvPr/>
        </p:nvSpPr>
        <p:spPr>
          <a:xfrm>
            <a:off x="335360" y="3811215"/>
            <a:ext cx="3600000" cy="228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Calculez le niveau d'infestation du sol</a:t>
            </a:r>
            <a:endParaRPr lang="en-GB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Récoltez vos cultures et vendez-les au grossiste</a:t>
            </a:r>
            <a:endParaRPr lang="en-GB" sz="2800" dirty="0"/>
          </a:p>
        </p:txBody>
      </p:sp>
      <p:sp>
        <p:nvSpPr>
          <p:cNvPr id="51" name="Espace réservé du contenu 1">
            <a:extLst>
              <a:ext uri="{FF2B5EF4-FFF2-40B4-BE49-F238E27FC236}">
                <a16:creationId xmlns:a16="http://schemas.microsoft.com/office/drawing/2014/main" id="{222A7FBD-2FD3-43B8-9EE2-A08D1E2CE72C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Conseillers : contrôlez les savoir-faire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Créez un nouveau savoir-faire, un nouvel plants/intrant/ équipement (facultatif)</a:t>
            </a:r>
            <a:endParaRPr lang="en-GB" sz="2800" dirty="0"/>
          </a:p>
        </p:txBody>
      </p:sp>
      <p:sp>
        <p:nvSpPr>
          <p:cNvPr id="56" name="Espace réservé du contenu 1">
            <a:extLst>
              <a:ext uri="{FF2B5EF4-FFF2-40B4-BE49-F238E27FC236}">
                <a16:creationId xmlns:a16="http://schemas.microsoft.com/office/drawing/2014/main" id="{DE65FD65-66E7-4069-B7FF-1F24A26EFD94}"/>
              </a:ext>
            </a:extLst>
          </p:cNvPr>
          <p:cNvSpPr txBox="1">
            <a:spLocks/>
          </p:cNvSpPr>
          <p:nvPr/>
        </p:nvSpPr>
        <p:spPr>
          <a:xfrm>
            <a:off x="7982400" y="3566351"/>
            <a:ext cx="3600000" cy="98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Achetez les récoltes des maraîchers</a:t>
            </a:r>
            <a:endParaRPr lang="en-GB" sz="2800" dirty="0"/>
          </a:p>
        </p:txBody>
      </p:sp>
      <p:sp>
        <p:nvSpPr>
          <p:cNvPr id="25" name="Espace réservé du contenu 1">
            <a:extLst>
              <a:ext uri="{FF2B5EF4-FFF2-40B4-BE49-F238E27FC236}">
                <a16:creationId xmlns:a16="http://schemas.microsoft.com/office/drawing/2014/main" id="{EDEE02EE-48B5-4882-A2E6-B4E463FD0389}"/>
              </a:ext>
            </a:extLst>
          </p:cNvPr>
          <p:cNvSpPr txBox="1">
            <a:spLocks/>
          </p:cNvSpPr>
          <p:nvPr/>
        </p:nvSpPr>
        <p:spPr>
          <a:xfrm>
            <a:off x="609600" y="1063559"/>
            <a:ext cx="10972800" cy="135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dirty="0"/>
              <a:t>Année</a:t>
            </a:r>
            <a:r>
              <a:rPr lang="en-GB" dirty="0"/>
              <a:t> : 2</a:t>
            </a:r>
          </a:p>
          <a:p>
            <a:pPr marL="0" indent="0">
              <a:buFont typeface="Arial" pitchFamily="34" charset="0"/>
              <a:buNone/>
            </a:pPr>
            <a:r>
              <a:rPr lang="en-GB" dirty="0"/>
              <a:t>Saison : </a:t>
            </a:r>
            <a:r>
              <a:rPr lang="fr-FR" dirty="0"/>
              <a:t>hiver</a:t>
            </a:r>
          </a:p>
          <a:p>
            <a:pPr marL="0" indent="0">
              <a:buFont typeface="Arial" pitchFamily="34" charset="0"/>
              <a:buNone/>
            </a:pPr>
            <a:endParaRPr lang="en-GB" dirty="0"/>
          </a:p>
          <a:p>
            <a:pPr marL="0" indent="0">
              <a:buFont typeface="Arial" pitchFamily="34" charset="0"/>
              <a:buNone/>
            </a:pPr>
            <a:endParaRPr lang="en-GB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A5CDBC-6996-48C5-BF7D-7D407661E9AF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713F49A-5CEC-479A-8155-EE9400613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7DCA2F-59FF-4149-9AFB-80353FDF8754}"/>
                </a:ext>
              </a:extLst>
            </p:cNvPr>
            <p:cNvSpPr/>
            <p:nvPr/>
          </p:nvSpPr>
          <p:spPr>
            <a:xfrm>
              <a:off x="7026995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1C70F89-B2C4-49C2-811C-C1DC3BE1D249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BD8E2FC-1C0C-436E-A8A8-8CDAD16E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691A045-A8EA-4679-8692-74A03BDB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7BC4B4F-F3B9-490A-A0FC-87314FAB9C45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2373213-062E-4600-A29B-287DE164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8CA4860-039D-44AC-AC1D-DFC8233C4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68DB3503-B418-4969-8FC5-149A6C50A0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0" name="Séquence 01">
            <a:hlinkClick r:id="" action="ppaction://media"/>
            <a:extLst>
              <a:ext uri="{FF2B5EF4-FFF2-40B4-BE49-F238E27FC236}">
                <a16:creationId xmlns:a16="http://schemas.microsoft.com/office/drawing/2014/main" id="{0321A9C8-F52F-4A27-BB59-E4F11B9206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B149ED-D9EC-71F4-D430-F9A2DBDD06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5577" y="3284610"/>
            <a:ext cx="11320648" cy="4281339"/>
          </a:xfrm>
        </p:spPr>
        <p:txBody>
          <a:bodyPr/>
          <a:lstStyle/>
          <a:p>
            <a:r>
              <a:rPr lang="fr-FR" dirty="0"/>
              <a:t>Tous les joueurs ont 6 minutes pour trouver des solutions individuelles et collectives à leurs problèmes ! </a:t>
            </a:r>
          </a:p>
          <a:p>
            <a:r>
              <a:rPr lang="fr-FR" dirty="0"/>
              <a:t>Prenez le temps d'échanger des idées avec les autres joueurs. </a:t>
            </a:r>
          </a:p>
          <a:p>
            <a:r>
              <a:rPr lang="fr-FR" dirty="0"/>
              <a:t>Pensez "out of the box" !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B6516C-6B72-20E8-D75C-47D8CA41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17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BF8503-3711-D0B6-2B39-E350EAF7D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Pause de coordination (</a:t>
            </a:r>
            <a:r>
              <a:rPr lang="en-US" dirty="0" err="1"/>
              <a:t>optionnel</a:t>
            </a:r>
            <a:r>
              <a:rPr lang="en-US" dirty="0"/>
              <a:t>)</a:t>
            </a:r>
          </a:p>
        </p:txBody>
      </p:sp>
      <p:pic>
        <p:nvPicPr>
          <p:cNvPr id="6" name="Timer 6 min">
            <a:hlinkClick r:id="" action="ppaction://media"/>
            <a:extLst>
              <a:ext uri="{FF2B5EF4-FFF2-40B4-BE49-F238E27FC236}">
                <a16:creationId xmlns:a16="http://schemas.microsoft.com/office/drawing/2014/main" id="{0AD4ED26-4DB2-D900-CD51-1BE01347E7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1984" y="1447720"/>
            <a:ext cx="2524827" cy="1420215"/>
          </a:xfrm>
          <a:prstGeom prst="rect">
            <a:avLst/>
          </a:prstGeom>
        </p:spPr>
      </p:pic>
      <p:pic>
        <p:nvPicPr>
          <p:cNvPr id="2052" name="Picture 4" descr="Ampoule, Léger, Lampe, Idée, Électricité">
            <a:extLst>
              <a:ext uri="{FF2B5EF4-FFF2-40B4-BE49-F238E27FC236}">
                <a16:creationId xmlns:a16="http://schemas.microsoft.com/office/drawing/2014/main" id="{E5347031-B7EA-7BC1-01FD-8AD07F53A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347073"/>
            <a:ext cx="1010047" cy="142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Handshake">
            <a:extLst>
              <a:ext uri="{FF2B5EF4-FFF2-40B4-BE49-F238E27FC236}">
                <a16:creationId xmlns:a16="http://schemas.microsoft.com/office/drawing/2014/main" id="{6658143A-2973-C5D6-E547-5578A55B0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3552" y="1319897"/>
            <a:ext cx="1603810" cy="16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3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18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</a:t>
            </a:r>
            <a:r>
              <a:rPr lang="fr-FR" dirty="0"/>
              <a:t>Occupation et couverture du sol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C8E2AB6-AB22-487F-9E68-966B26C852F0}"/>
              </a:ext>
            </a:extLst>
          </p:cNvPr>
          <p:cNvSpPr txBox="1">
            <a:spLocks/>
          </p:cNvSpPr>
          <p:nvPr/>
        </p:nvSpPr>
        <p:spPr>
          <a:xfrm>
            <a:off x="335360" y="3812113"/>
            <a:ext cx="3600000" cy="178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Choisissez votre pratique et achetez ce dont vous avez besoin auprès du conseiller et du fournisseur</a:t>
            </a:r>
            <a:endParaRPr lang="en-GB" sz="2800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2111716B-AF5B-4D20-A369-4F66E34F5272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Conseillez et vendez vos services et produits aux maraîchers</a:t>
            </a:r>
            <a:endParaRPr lang="en-GB" sz="28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127DD27-C5BF-4A19-8867-A2E1564E0A20}"/>
              </a:ext>
            </a:extLst>
          </p:cNvPr>
          <p:cNvSpPr txBox="1">
            <a:spLocks/>
          </p:cNvSpPr>
          <p:nvPr/>
        </p:nvSpPr>
        <p:spPr>
          <a:xfrm>
            <a:off x="7982400" y="3566350"/>
            <a:ext cx="3600000" cy="1917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Vendez vos achats de la saison précédente au marché global</a:t>
            </a:r>
            <a:endParaRPr lang="en-GB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7602995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41857F2-23BC-4B3F-9A9D-9017680DAA51}"/>
              </a:ext>
            </a:extLst>
          </p:cNvPr>
          <p:cNvSpPr/>
          <p:nvPr/>
        </p:nvSpPr>
        <p:spPr>
          <a:xfrm>
            <a:off x="8147652" y="5013659"/>
            <a:ext cx="3600000" cy="1569660"/>
          </a:xfrm>
          <a:custGeom>
            <a:avLst/>
            <a:gdLst>
              <a:gd name="connsiteX0" fmla="*/ 0 w 3600000"/>
              <a:gd name="connsiteY0" fmla="*/ 0 h 1569660"/>
              <a:gd name="connsiteX1" fmla="*/ 586286 w 3600000"/>
              <a:gd name="connsiteY1" fmla="*/ 0 h 1569660"/>
              <a:gd name="connsiteX2" fmla="*/ 992571 w 3600000"/>
              <a:gd name="connsiteY2" fmla="*/ 0 h 1569660"/>
              <a:gd name="connsiteX3" fmla="*/ 1434857 w 3600000"/>
              <a:gd name="connsiteY3" fmla="*/ 0 h 1569660"/>
              <a:gd name="connsiteX4" fmla="*/ 1949143 w 3600000"/>
              <a:gd name="connsiteY4" fmla="*/ 0 h 1569660"/>
              <a:gd name="connsiteX5" fmla="*/ 2427429 w 3600000"/>
              <a:gd name="connsiteY5" fmla="*/ 0 h 1569660"/>
              <a:gd name="connsiteX6" fmla="*/ 2833714 w 3600000"/>
              <a:gd name="connsiteY6" fmla="*/ 0 h 1569660"/>
              <a:gd name="connsiteX7" fmla="*/ 3600000 w 3600000"/>
              <a:gd name="connsiteY7" fmla="*/ 0 h 1569660"/>
              <a:gd name="connsiteX8" fmla="*/ 3600000 w 3600000"/>
              <a:gd name="connsiteY8" fmla="*/ 507523 h 1569660"/>
              <a:gd name="connsiteX9" fmla="*/ 3600000 w 3600000"/>
              <a:gd name="connsiteY9" fmla="*/ 1062137 h 1569660"/>
              <a:gd name="connsiteX10" fmla="*/ 3600000 w 3600000"/>
              <a:gd name="connsiteY10" fmla="*/ 1569660 h 1569660"/>
              <a:gd name="connsiteX11" fmla="*/ 3121714 w 3600000"/>
              <a:gd name="connsiteY11" fmla="*/ 1569660 h 1569660"/>
              <a:gd name="connsiteX12" fmla="*/ 2679429 w 3600000"/>
              <a:gd name="connsiteY12" fmla="*/ 1569660 h 1569660"/>
              <a:gd name="connsiteX13" fmla="*/ 2093143 w 3600000"/>
              <a:gd name="connsiteY13" fmla="*/ 1569660 h 1569660"/>
              <a:gd name="connsiteX14" fmla="*/ 1686857 w 3600000"/>
              <a:gd name="connsiteY14" fmla="*/ 1569660 h 1569660"/>
              <a:gd name="connsiteX15" fmla="*/ 1244571 w 3600000"/>
              <a:gd name="connsiteY15" fmla="*/ 1569660 h 1569660"/>
              <a:gd name="connsiteX16" fmla="*/ 766286 w 3600000"/>
              <a:gd name="connsiteY16" fmla="*/ 1569660 h 1569660"/>
              <a:gd name="connsiteX17" fmla="*/ 0 w 3600000"/>
              <a:gd name="connsiteY17" fmla="*/ 1569660 h 1569660"/>
              <a:gd name="connsiteX18" fmla="*/ 0 w 3600000"/>
              <a:gd name="connsiteY18" fmla="*/ 1015047 h 1569660"/>
              <a:gd name="connsiteX19" fmla="*/ 0 w 3600000"/>
              <a:gd name="connsiteY19" fmla="*/ 491827 h 1569660"/>
              <a:gd name="connsiteX20" fmla="*/ 0 w 3600000"/>
              <a:gd name="connsiteY20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0" h="1569660" fill="none" extrusionOk="0">
                <a:moveTo>
                  <a:pt x="0" y="0"/>
                </a:moveTo>
                <a:cubicBezTo>
                  <a:pt x="243100" y="-40647"/>
                  <a:pt x="417482" y="58345"/>
                  <a:pt x="586286" y="0"/>
                </a:cubicBezTo>
                <a:cubicBezTo>
                  <a:pt x="755090" y="-58345"/>
                  <a:pt x="825841" y="18925"/>
                  <a:pt x="992571" y="0"/>
                </a:cubicBezTo>
                <a:cubicBezTo>
                  <a:pt x="1159301" y="-18925"/>
                  <a:pt x="1322943" y="46384"/>
                  <a:pt x="1434857" y="0"/>
                </a:cubicBezTo>
                <a:cubicBezTo>
                  <a:pt x="1546771" y="-46384"/>
                  <a:pt x="1706745" y="61491"/>
                  <a:pt x="1949143" y="0"/>
                </a:cubicBezTo>
                <a:cubicBezTo>
                  <a:pt x="2191541" y="-61491"/>
                  <a:pt x="2223071" y="47917"/>
                  <a:pt x="2427429" y="0"/>
                </a:cubicBezTo>
                <a:cubicBezTo>
                  <a:pt x="2631787" y="-47917"/>
                  <a:pt x="2640120" y="7785"/>
                  <a:pt x="2833714" y="0"/>
                </a:cubicBezTo>
                <a:cubicBezTo>
                  <a:pt x="3027308" y="-7785"/>
                  <a:pt x="3437473" y="65616"/>
                  <a:pt x="3600000" y="0"/>
                </a:cubicBezTo>
                <a:cubicBezTo>
                  <a:pt x="3657811" y="154863"/>
                  <a:pt x="3551727" y="257466"/>
                  <a:pt x="3600000" y="507523"/>
                </a:cubicBezTo>
                <a:cubicBezTo>
                  <a:pt x="3648273" y="757580"/>
                  <a:pt x="3555766" y="915821"/>
                  <a:pt x="3600000" y="1062137"/>
                </a:cubicBezTo>
                <a:cubicBezTo>
                  <a:pt x="3644234" y="1208453"/>
                  <a:pt x="3565809" y="1389411"/>
                  <a:pt x="3600000" y="1569660"/>
                </a:cubicBezTo>
                <a:cubicBezTo>
                  <a:pt x="3431960" y="1587970"/>
                  <a:pt x="3282212" y="1516672"/>
                  <a:pt x="3121714" y="1569660"/>
                </a:cubicBezTo>
                <a:cubicBezTo>
                  <a:pt x="2961216" y="1622648"/>
                  <a:pt x="2814655" y="1547875"/>
                  <a:pt x="2679429" y="1569660"/>
                </a:cubicBezTo>
                <a:cubicBezTo>
                  <a:pt x="2544204" y="1591445"/>
                  <a:pt x="2322369" y="1506015"/>
                  <a:pt x="2093143" y="1569660"/>
                </a:cubicBezTo>
                <a:cubicBezTo>
                  <a:pt x="1863917" y="1633305"/>
                  <a:pt x="1843257" y="1565608"/>
                  <a:pt x="1686857" y="1569660"/>
                </a:cubicBezTo>
                <a:cubicBezTo>
                  <a:pt x="1530457" y="1573712"/>
                  <a:pt x="1355309" y="1524335"/>
                  <a:pt x="1244571" y="1569660"/>
                </a:cubicBezTo>
                <a:cubicBezTo>
                  <a:pt x="1133833" y="1614985"/>
                  <a:pt x="863519" y="1517691"/>
                  <a:pt x="766286" y="1569660"/>
                </a:cubicBezTo>
                <a:cubicBezTo>
                  <a:pt x="669053" y="1621629"/>
                  <a:pt x="162217" y="1489779"/>
                  <a:pt x="0" y="1569660"/>
                </a:cubicBezTo>
                <a:cubicBezTo>
                  <a:pt x="-54097" y="1439550"/>
                  <a:pt x="55392" y="1131018"/>
                  <a:pt x="0" y="1015047"/>
                </a:cubicBezTo>
                <a:cubicBezTo>
                  <a:pt x="-55392" y="899076"/>
                  <a:pt x="3550" y="663464"/>
                  <a:pt x="0" y="491827"/>
                </a:cubicBezTo>
                <a:cubicBezTo>
                  <a:pt x="-3550" y="320190"/>
                  <a:pt x="28709" y="107331"/>
                  <a:pt x="0" y="0"/>
                </a:cubicBezTo>
                <a:close/>
              </a:path>
              <a:path w="3600000" h="1569660" stroke="0" extrusionOk="0">
                <a:moveTo>
                  <a:pt x="0" y="0"/>
                </a:moveTo>
                <a:cubicBezTo>
                  <a:pt x="248610" y="-37293"/>
                  <a:pt x="384151" y="27307"/>
                  <a:pt x="586286" y="0"/>
                </a:cubicBezTo>
                <a:cubicBezTo>
                  <a:pt x="788421" y="-27307"/>
                  <a:pt x="858361" y="36748"/>
                  <a:pt x="992571" y="0"/>
                </a:cubicBezTo>
                <a:cubicBezTo>
                  <a:pt x="1126781" y="-36748"/>
                  <a:pt x="1333444" y="5898"/>
                  <a:pt x="1470857" y="0"/>
                </a:cubicBezTo>
                <a:cubicBezTo>
                  <a:pt x="1608270" y="-5898"/>
                  <a:pt x="1806741" y="15005"/>
                  <a:pt x="1913143" y="0"/>
                </a:cubicBezTo>
                <a:cubicBezTo>
                  <a:pt x="2019545" y="-15005"/>
                  <a:pt x="2303685" y="58595"/>
                  <a:pt x="2427429" y="0"/>
                </a:cubicBezTo>
                <a:cubicBezTo>
                  <a:pt x="2551173" y="-58595"/>
                  <a:pt x="2709854" y="53831"/>
                  <a:pt x="2941714" y="0"/>
                </a:cubicBezTo>
                <a:cubicBezTo>
                  <a:pt x="3173574" y="-53831"/>
                  <a:pt x="3341545" y="57844"/>
                  <a:pt x="3600000" y="0"/>
                </a:cubicBezTo>
                <a:cubicBezTo>
                  <a:pt x="3660141" y="240141"/>
                  <a:pt x="3593634" y="282520"/>
                  <a:pt x="3600000" y="538917"/>
                </a:cubicBezTo>
                <a:cubicBezTo>
                  <a:pt x="3606366" y="795314"/>
                  <a:pt x="3574935" y="916646"/>
                  <a:pt x="3600000" y="1093530"/>
                </a:cubicBezTo>
                <a:cubicBezTo>
                  <a:pt x="3625065" y="1270414"/>
                  <a:pt x="3586178" y="1462152"/>
                  <a:pt x="3600000" y="1569660"/>
                </a:cubicBezTo>
                <a:cubicBezTo>
                  <a:pt x="3403971" y="1619513"/>
                  <a:pt x="3368413" y="1520860"/>
                  <a:pt x="3157714" y="1569660"/>
                </a:cubicBezTo>
                <a:cubicBezTo>
                  <a:pt x="2947015" y="1618460"/>
                  <a:pt x="2809451" y="1545936"/>
                  <a:pt x="2571429" y="1569660"/>
                </a:cubicBezTo>
                <a:cubicBezTo>
                  <a:pt x="2333408" y="1593384"/>
                  <a:pt x="2330707" y="1515277"/>
                  <a:pt x="2093143" y="1569660"/>
                </a:cubicBezTo>
                <a:cubicBezTo>
                  <a:pt x="1855579" y="1624043"/>
                  <a:pt x="1813773" y="1534697"/>
                  <a:pt x="1542857" y="1569660"/>
                </a:cubicBezTo>
                <a:cubicBezTo>
                  <a:pt x="1271941" y="1604623"/>
                  <a:pt x="1279505" y="1550766"/>
                  <a:pt x="1136571" y="1569660"/>
                </a:cubicBezTo>
                <a:cubicBezTo>
                  <a:pt x="993637" y="1588554"/>
                  <a:pt x="774902" y="1543871"/>
                  <a:pt x="658286" y="1569660"/>
                </a:cubicBezTo>
                <a:cubicBezTo>
                  <a:pt x="541671" y="1595449"/>
                  <a:pt x="320408" y="1553996"/>
                  <a:pt x="0" y="1569660"/>
                </a:cubicBezTo>
                <a:cubicBezTo>
                  <a:pt x="-30348" y="1425141"/>
                  <a:pt x="51569" y="1253895"/>
                  <a:pt x="0" y="1015047"/>
                </a:cubicBezTo>
                <a:cubicBezTo>
                  <a:pt x="-51569" y="776199"/>
                  <a:pt x="30912" y="639757"/>
                  <a:pt x="0" y="476130"/>
                </a:cubicBezTo>
                <a:cubicBezTo>
                  <a:pt x="-30912" y="312503"/>
                  <a:pt x="18556" y="96516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90844924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8FD60DD-B43D-463D-9273-B08D3C46CD58}"/>
              </a:ext>
            </a:extLst>
          </p:cNvPr>
          <p:cNvSpPr txBox="1"/>
          <p:nvPr/>
        </p:nvSpPr>
        <p:spPr>
          <a:xfrm>
            <a:off x="8284781" y="5070100"/>
            <a:ext cx="185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Désormais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AE9C5B9-C3B9-48FC-B6D4-A02D05CAC8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3453" y="5528243"/>
            <a:ext cx="1441707" cy="901158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B0A20FE-E86B-4FB9-9178-E57213156C3E}"/>
              </a:ext>
            </a:extLst>
          </p:cNvPr>
          <p:cNvSpPr txBox="1"/>
          <p:nvPr/>
        </p:nvSpPr>
        <p:spPr>
          <a:xfrm>
            <a:off x="9944543" y="5747989"/>
            <a:ext cx="169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chemeClr val="bg1"/>
                </a:solidFill>
              </a:rPr>
              <a:t>= 30 </a:t>
            </a:r>
            <a:r>
              <a:rPr lang="fr-FR" sz="2400" dirty="0">
                <a:solidFill>
                  <a:schemeClr val="bg1"/>
                </a:solidFill>
              </a:rPr>
              <a:t>buns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3B174F3-1598-4322-8E5F-228C6269E828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39E1332-04A5-478E-A6C8-88FC5BF5B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E8B3C856-689C-4DEA-85C8-B0F6037B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44F94857-A7A9-4FCB-8906-5BCBBBFE2459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1A72B1-235C-4073-8AD7-997E71CC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2A77F6B0-F422-43DE-8540-9CB2357E7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DABE166E-67DD-4F59-A3E1-F4F0C3A799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6" name="Timer 4 min">
            <a:hlinkClick r:id="" action="ppaction://media"/>
            <a:extLst>
              <a:ext uri="{FF2B5EF4-FFF2-40B4-BE49-F238E27FC236}">
                <a16:creationId xmlns:a16="http://schemas.microsoft.com/office/drawing/2014/main" id="{9C7A3729-9065-431C-A17B-4E70CAD37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4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5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3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19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3" name="Titre 3">
            <a:extLst>
              <a:ext uri="{FF2B5EF4-FFF2-40B4-BE49-F238E27FC236}">
                <a16:creationId xmlns:a16="http://schemas.microsoft.com/office/drawing/2014/main" id="{D04F580B-0993-477B-A464-B76A3BFB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/>
          <a:lstStyle/>
          <a:p>
            <a:r>
              <a:rPr lang="en-US" dirty="0"/>
              <a:t>Phase 2: </a:t>
            </a:r>
            <a:r>
              <a:rPr lang="en-US" dirty="0" err="1"/>
              <a:t>Récolte</a:t>
            </a:r>
            <a:r>
              <a:rPr lang="en-US" dirty="0"/>
              <a:t> et vente</a:t>
            </a:r>
            <a:endParaRPr lang="fr-FR" dirty="0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7A8725C1-C33B-4A50-85BC-E0F2605E263E}"/>
              </a:ext>
            </a:extLst>
          </p:cNvPr>
          <p:cNvSpPr txBox="1">
            <a:spLocks/>
          </p:cNvSpPr>
          <p:nvPr/>
        </p:nvSpPr>
        <p:spPr>
          <a:xfrm>
            <a:off x="335360" y="3811215"/>
            <a:ext cx="3600000" cy="228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Calculez le niveau d'infestation du sol</a:t>
            </a:r>
            <a:endParaRPr lang="en-GB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Récoltez vos cultures et vendez-les au grossiste</a:t>
            </a:r>
            <a:endParaRPr lang="en-GB" sz="2800" dirty="0"/>
          </a:p>
        </p:txBody>
      </p:sp>
      <p:sp>
        <p:nvSpPr>
          <p:cNvPr id="51" name="Espace réservé du contenu 1">
            <a:extLst>
              <a:ext uri="{FF2B5EF4-FFF2-40B4-BE49-F238E27FC236}">
                <a16:creationId xmlns:a16="http://schemas.microsoft.com/office/drawing/2014/main" id="{222A7FBD-2FD3-43B8-9EE2-A08D1E2CE72C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Conseillers : contrôlez les savoir-faire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Créez un nouveau savoir-faire, un nouvel plants/intrant/ équipement (facultatif)</a:t>
            </a:r>
            <a:endParaRPr lang="en-GB" sz="2800" dirty="0"/>
          </a:p>
        </p:txBody>
      </p:sp>
      <p:sp>
        <p:nvSpPr>
          <p:cNvPr id="56" name="Espace réservé du contenu 1">
            <a:extLst>
              <a:ext uri="{FF2B5EF4-FFF2-40B4-BE49-F238E27FC236}">
                <a16:creationId xmlns:a16="http://schemas.microsoft.com/office/drawing/2014/main" id="{DE65FD65-66E7-4069-B7FF-1F24A26EFD94}"/>
              </a:ext>
            </a:extLst>
          </p:cNvPr>
          <p:cNvSpPr txBox="1">
            <a:spLocks/>
          </p:cNvSpPr>
          <p:nvPr/>
        </p:nvSpPr>
        <p:spPr>
          <a:xfrm>
            <a:off x="7982400" y="3566351"/>
            <a:ext cx="3600000" cy="98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Achetez les récoltes des maraîchers</a:t>
            </a:r>
            <a:endParaRPr lang="en-GB" sz="2800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73413ED-9833-4B21-A5D5-30121AD34673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E343FE8-1F5C-4F5B-8ABE-4D5AFFA09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637FDF-F1D5-4DAB-8C15-6D8718A2D9D1}"/>
                </a:ext>
              </a:extLst>
            </p:cNvPr>
            <p:cNvSpPr/>
            <p:nvPr/>
          </p:nvSpPr>
          <p:spPr>
            <a:xfrm>
              <a:off x="7602995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FBCF202-675B-4DE9-ACA9-2A6E1E55F277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EE7C418-AD38-4206-BF96-1A1DCD51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8ADDD27-A917-458F-A2A9-89088E5C7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2DE81C1-D680-4748-B710-75F26EED9094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A3ED788-8D80-4A87-9A1F-2743BE18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99ED64A-240D-43C8-AF77-7EE69FFC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5E0ADEBD-BB9C-43B0-9B75-50B78D8F27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0" name="Séquence 01">
            <a:hlinkClick r:id="" action="ppaction://media"/>
            <a:extLst>
              <a:ext uri="{FF2B5EF4-FFF2-40B4-BE49-F238E27FC236}">
                <a16:creationId xmlns:a16="http://schemas.microsoft.com/office/drawing/2014/main" id="{EE1D0263-0F97-43D1-ACC2-015B8143FD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1696" y="0"/>
            <a:ext cx="11120968" cy="7647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Plan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2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2662230" y="6949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fr-FR" sz="3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178037"/>
              </p:ext>
            </p:extLst>
          </p:nvPr>
        </p:nvGraphicFramePr>
        <p:xfrm>
          <a:off x="2632332" y="1196752"/>
          <a:ext cx="864824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3702096" y="1301544"/>
            <a:ext cx="3546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Introduction (5 min)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02096" y="2350907"/>
            <a:ext cx="3973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Démonstration (5 min)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702096" y="4435238"/>
            <a:ext cx="4041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Session de jeu (45 min)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02096" y="5516295"/>
            <a:ext cx="3417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Débriefing (30 min)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CCF891B-C231-4B79-A98B-8240538D6DFE}"/>
              </a:ext>
            </a:extLst>
          </p:cNvPr>
          <p:cNvSpPr txBox="1"/>
          <p:nvPr/>
        </p:nvSpPr>
        <p:spPr>
          <a:xfrm>
            <a:off x="3702096" y="3379360"/>
            <a:ext cx="3615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Tour d’essai (14 min)</a:t>
            </a:r>
          </a:p>
        </p:txBody>
      </p:sp>
    </p:spTree>
    <p:extLst>
      <p:ext uri="{BB962C8B-B14F-4D97-AF65-F5344CB8AC3E}">
        <p14:creationId xmlns:p14="http://schemas.microsoft.com/office/powerpoint/2010/main" val="201045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"/>
    </mc:Choice>
    <mc:Fallback xmlns="">
      <p:transition spd="slow" advTm="474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3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hiver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20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</a:t>
            </a:r>
            <a:r>
              <a:rPr lang="fr-FR" dirty="0"/>
              <a:t>Occupation et couverture du sol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C8E2AB6-AB22-487F-9E68-966B26C852F0}"/>
              </a:ext>
            </a:extLst>
          </p:cNvPr>
          <p:cNvSpPr txBox="1">
            <a:spLocks/>
          </p:cNvSpPr>
          <p:nvPr/>
        </p:nvSpPr>
        <p:spPr>
          <a:xfrm>
            <a:off x="335360" y="3812113"/>
            <a:ext cx="3600000" cy="178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Choisissez votre pratique et achetez ce dont vous avez besoin auprès du conseiller et du fournisseur</a:t>
            </a:r>
            <a:endParaRPr lang="en-GB" sz="2800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2111716B-AF5B-4D20-A369-4F66E34F5272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Conseillez et vendez vos services et produits aux maraîchers</a:t>
            </a:r>
            <a:endParaRPr lang="en-GB" sz="28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127DD27-C5BF-4A19-8867-A2E1564E0A20}"/>
              </a:ext>
            </a:extLst>
          </p:cNvPr>
          <p:cNvSpPr txBox="1">
            <a:spLocks/>
          </p:cNvSpPr>
          <p:nvPr/>
        </p:nvSpPr>
        <p:spPr>
          <a:xfrm>
            <a:off x="7982400" y="3566350"/>
            <a:ext cx="3600000" cy="1917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Vendez vos achats de la saison précédente au marché global</a:t>
            </a:r>
            <a:endParaRPr lang="en-GB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8227259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475FE38-4F1C-4000-8E07-E5E84892EFD8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79B0298-1E20-4FF2-8337-2EF40667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BB1CF6B-65DC-4609-BADC-C4884B36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D9A2675-C008-41FF-95A3-E57F6153DBFB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B8B9CFD2-8E95-47A9-86D2-AF914004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6A1D6F-89BB-4622-A071-DD6A3631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F18D57E9-869A-43B6-90CB-908FF20662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2" name="Timer 4 min">
            <a:hlinkClick r:id="" action="ppaction://media"/>
            <a:extLst>
              <a:ext uri="{FF2B5EF4-FFF2-40B4-BE49-F238E27FC236}">
                <a16:creationId xmlns:a16="http://schemas.microsoft.com/office/drawing/2014/main" id="{5DC860D1-41EF-4E6F-A3C9-CBA6E9421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9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21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3" name="Titre 3">
            <a:extLst>
              <a:ext uri="{FF2B5EF4-FFF2-40B4-BE49-F238E27FC236}">
                <a16:creationId xmlns:a16="http://schemas.microsoft.com/office/drawing/2014/main" id="{D04F580B-0993-477B-A464-B76A3BFB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/>
          <a:lstStyle/>
          <a:p>
            <a:r>
              <a:rPr lang="en-US" dirty="0"/>
              <a:t>Phase 2: </a:t>
            </a:r>
            <a:r>
              <a:rPr lang="en-US" dirty="0" err="1"/>
              <a:t>Récolte</a:t>
            </a:r>
            <a:r>
              <a:rPr lang="en-US" dirty="0"/>
              <a:t> et vente</a:t>
            </a:r>
            <a:endParaRPr lang="fr-FR" dirty="0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7A8725C1-C33B-4A50-85BC-E0F2605E263E}"/>
              </a:ext>
            </a:extLst>
          </p:cNvPr>
          <p:cNvSpPr txBox="1">
            <a:spLocks/>
          </p:cNvSpPr>
          <p:nvPr/>
        </p:nvSpPr>
        <p:spPr>
          <a:xfrm>
            <a:off x="335360" y="3811215"/>
            <a:ext cx="3600000" cy="228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Calculez le niveau d'infestation du sol</a:t>
            </a:r>
            <a:endParaRPr lang="en-GB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Récoltez vos cultures et vendez-les au grossiste</a:t>
            </a:r>
            <a:endParaRPr lang="en-GB" sz="2800" dirty="0"/>
          </a:p>
        </p:txBody>
      </p:sp>
      <p:sp>
        <p:nvSpPr>
          <p:cNvPr id="51" name="Espace réservé du contenu 1">
            <a:extLst>
              <a:ext uri="{FF2B5EF4-FFF2-40B4-BE49-F238E27FC236}">
                <a16:creationId xmlns:a16="http://schemas.microsoft.com/office/drawing/2014/main" id="{222A7FBD-2FD3-43B8-9EE2-A08D1E2CE72C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Conseillers : contrôlez les savoir-faire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Créez un nouveau savoir-faire, un nouvel plants/intrant/ équipement (facultatif)</a:t>
            </a:r>
            <a:endParaRPr lang="en-GB" sz="2800" dirty="0"/>
          </a:p>
        </p:txBody>
      </p:sp>
      <p:sp>
        <p:nvSpPr>
          <p:cNvPr id="56" name="Espace réservé du contenu 1">
            <a:extLst>
              <a:ext uri="{FF2B5EF4-FFF2-40B4-BE49-F238E27FC236}">
                <a16:creationId xmlns:a16="http://schemas.microsoft.com/office/drawing/2014/main" id="{DE65FD65-66E7-4069-B7FF-1F24A26EFD94}"/>
              </a:ext>
            </a:extLst>
          </p:cNvPr>
          <p:cNvSpPr txBox="1">
            <a:spLocks/>
          </p:cNvSpPr>
          <p:nvPr/>
        </p:nvSpPr>
        <p:spPr>
          <a:xfrm>
            <a:off x="7982400" y="3566351"/>
            <a:ext cx="3600000" cy="98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Achetez les récoltes des maraîchers</a:t>
            </a:r>
            <a:endParaRPr lang="en-GB" sz="2800" dirty="0"/>
          </a:p>
        </p:txBody>
      </p:sp>
      <p:sp>
        <p:nvSpPr>
          <p:cNvPr id="25" name="Espace réservé du contenu 1">
            <a:extLst>
              <a:ext uri="{FF2B5EF4-FFF2-40B4-BE49-F238E27FC236}">
                <a16:creationId xmlns:a16="http://schemas.microsoft.com/office/drawing/2014/main" id="{EDEE02EE-48B5-4882-A2E6-B4E463FD0389}"/>
              </a:ext>
            </a:extLst>
          </p:cNvPr>
          <p:cNvSpPr txBox="1">
            <a:spLocks/>
          </p:cNvSpPr>
          <p:nvPr/>
        </p:nvSpPr>
        <p:spPr>
          <a:xfrm>
            <a:off x="609600" y="1063559"/>
            <a:ext cx="10972800" cy="135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dirty="0"/>
              <a:t>Année</a:t>
            </a:r>
            <a:r>
              <a:rPr lang="en-GB" dirty="0"/>
              <a:t> : 3</a:t>
            </a:r>
          </a:p>
          <a:p>
            <a:pPr marL="0" indent="0">
              <a:buFont typeface="Arial" pitchFamily="34" charset="0"/>
              <a:buNone/>
            </a:pPr>
            <a:r>
              <a:rPr lang="en-GB" dirty="0"/>
              <a:t>Saison : </a:t>
            </a:r>
            <a:r>
              <a:rPr lang="fr-FR" dirty="0"/>
              <a:t>hiver</a:t>
            </a:r>
          </a:p>
          <a:p>
            <a:pPr marL="0" indent="0">
              <a:buFont typeface="Arial" pitchFamily="34" charset="0"/>
              <a:buNone/>
            </a:pPr>
            <a:endParaRPr lang="en-GB" dirty="0"/>
          </a:p>
          <a:p>
            <a:pPr marL="0" indent="0">
              <a:buFont typeface="Arial" pitchFamily="34" charset="0"/>
              <a:buNone/>
            </a:pPr>
            <a:endParaRPr lang="en-GB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95B8205-FA8D-44DC-ADDD-177FC91A7114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4CBDF9E-9B71-4884-817F-0EE648060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C65B2E-3C0C-4EA4-96CD-F7FADA4A52D0}"/>
                </a:ext>
              </a:extLst>
            </p:cNvPr>
            <p:cNvSpPr/>
            <p:nvPr/>
          </p:nvSpPr>
          <p:spPr>
            <a:xfrm>
              <a:off x="8227259" y="1130092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C645848-89AA-4752-806C-893CD6C07F37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FD339D2-B9E6-4A5A-AC63-0457EAADB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D190188E-3FC1-49CE-816E-0942EC1C1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857E643-CD76-4965-9306-0F0823B31BD8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D70116E-E032-4105-9617-52337DF2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8D926A5-CD9F-4280-9DFC-25530E83C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9B19C9B8-A284-4E14-B3A5-5BDC750FE8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0" name="Séquence 01">
            <a:hlinkClick r:id="" action="ppaction://media"/>
            <a:extLst>
              <a:ext uri="{FF2B5EF4-FFF2-40B4-BE49-F238E27FC236}">
                <a16:creationId xmlns:a16="http://schemas.microsoft.com/office/drawing/2014/main" id="{0E399EC5-85B0-4A90-8F68-2F74ED9B3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143000"/>
            <a:ext cx="10972800" cy="5094312"/>
          </a:xfrm>
        </p:spPr>
        <p:txBody>
          <a:bodyPr anchor="ctr"/>
          <a:lstStyle/>
          <a:p>
            <a:pPr marL="0" indent="0">
              <a:buNone/>
            </a:pPr>
            <a:r>
              <a:rPr lang="en-GB" b="1" dirty="0"/>
              <a:t>Prix du profit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Prix de </a:t>
            </a:r>
            <a:r>
              <a:rPr lang="en-GB" b="1" dirty="0" err="1"/>
              <a:t>l’agroécologie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dirty="0" err="1"/>
              <a:t>maraîchers</a:t>
            </a:r>
            <a:r>
              <a:rPr lang="en-GB" dirty="0"/>
              <a:t> </a:t>
            </a:r>
            <a:r>
              <a:rPr lang="en-GB" dirty="0" err="1"/>
              <a:t>uniquement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fr-FR" dirty="0"/>
              <a:t>Chaque </a:t>
            </a:r>
            <a:r>
              <a:rPr lang="fr-FR"/>
              <a:t>agriculteur compte </a:t>
            </a:r>
            <a:r>
              <a:rPr lang="fr-FR" dirty="0"/>
              <a:t>les pratiques conforment aux principes de l'agroécologie utilisées pendant la partie.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22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A813B1-F7FB-4DCC-BFFC-66E594735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81" y="2722997"/>
            <a:ext cx="9817438" cy="7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6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Nématodes à galles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3</a:t>
            </a:fld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1026" name="Picture 2" descr="Nématodes à galles – Profert">
            <a:extLst>
              <a:ext uri="{FF2B5EF4-FFF2-40B4-BE49-F238E27FC236}">
                <a16:creationId xmlns:a16="http://schemas.microsoft.com/office/drawing/2014/main" id="{C319E86E-9301-42CA-9E50-7D7A77A3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124744"/>
            <a:ext cx="4499992" cy="3374994"/>
          </a:xfrm>
          <a:custGeom>
            <a:avLst/>
            <a:gdLst>
              <a:gd name="connsiteX0" fmla="*/ 0 w 4499992"/>
              <a:gd name="connsiteY0" fmla="*/ 0 h 3374994"/>
              <a:gd name="connsiteX1" fmla="*/ 4499992 w 4499992"/>
              <a:gd name="connsiteY1" fmla="*/ 0 h 3374994"/>
              <a:gd name="connsiteX2" fmla="*/ 4499992 w 4499992"/>
              <a:gd name="connsiteY2" fmla="*/ 3374994 h 3374994"/>
              <a:gd name="connsiteX3" fmla="*/ 0 w 4499992"/>
              <a:gd name="connsiteY3" fmla="*/ 3374994 h 3374994"/>
              <a:gd name="connsiteX4" fmla="*/ 0 w 4499992"/>
              <a:gd name="connsiteY4" fmla="*/ 0 h 337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9992" h="3374994" extrusionOk="0">
                <a:moveTo>
                  <a:pt x="0" y="0"/>
                </a:moveTo>
                <a:cubicBezTo>
                  <a:pt x="1641964" y="-5264"/>
                  <a:pt x="3118860" y="84467"/>
                  <a:pt x="4499992" y="0"/>
                </a:cubicBezTo>
                <a:cubicBezTo>
                  <a:pt x="4371819" y="1570044"/>
                  <a:pt x="4629142" y="2600892"/>
                  <a:pt x="4499992" y="3374994"/>
                </a:cubicBezTo>
                <a:cubicBezTo>
                  <a:pt x="2908241" y="3481314"/>
                  <a:pt x="681932" y="3367345"/>
                  <a:pt x="0" y="3374994"/>
                </a:cubicBezTo>
                <a:cubicBezTo>
                  <a:pt x="160128" y="2721506"/>
                  <a:pt x="25049" y="1287739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s nématodes à galles :">
            <a:extLst>
              <a:ext uri="{FF2B5EF4-FFF2-40B4-BE49-F238E27FC236}">
                <a16:creationId xmlns:a16="http://schemas.microsoft.com/office/drawing/2014/main" id="{AB27F844-F424-4627-B5BD-FD85A75F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653347"/>
            <a:ext cx="3501644" cy="2511524"/>
          </a:xfrm>
          <a:custGeom>
            <a:avLst/>
            <a:gdLst>
              <a:gd name="connsiteX0" fmla="*/ 0 w 3501644"/>
              <a:gd name="connsiteY0" fmla="*/ 0 h 2511524"/>
              <a:gd name="connsiteX1" fmla="*/ 3501644 w 3501644"/>
              <a:gd name="connsiteY1" fmla="*/ 0 h 2511524"/>
              <a:gd name="connsiteX2" fmla="*/ 3501644 w 3501644"/>
              <a:gd name="connsiteY2" fmla="*/ 2511524 h 2511524"/>
              <a:gd name="connsiteX3" fmla="*/ 0 w 3501644"/>
              <a:gd name="connsiteY3" fmla="*/ 2511524 h 2511524"/>
              <a:gd name="connsiteX4" fmla="*/ 0 w 3501644"/>
              <a:gd name="connsiteY4" fmla="*/ 0 h 251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1644" h="2511524" extrusionOk="0">
                <a:moveTo>
                  <a:pt x="0" y="0"/>
                </a:moveTo>
                <a:cubicBezTo>
                  <a:pt x="1274546" y="-42219"/>
                  <a:pt x="2719954" y="63140"/>
                  <a:pt x="3501644" y="0"/>
                </a:cubicBezTo>
                <a:cubicBezTo>
                  <a:pt x="3629277" y="887748"/>
                  <a:pt x="3447464" y="1275298"/>
                  <a:pt x="3501644" y="2511524"/>
                </a:cubicBezTo>
                <a:cubicBezTo>
                  <a:pt x="1909060" y="2605179"/>
                  <a:pt x="714163" y="2445722"/>
                  <a:pt x="0" y="2511524"/>
                </a:cubicBezTo>
                <a:cubicBezTo>
                  <a:pt x="-19792" y="1937652"/>
                  <a:pt x="164427" y="592217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fiches systèmes pour la gestion des nématodes à galles en maraîchage  biologique - Grab">
            <a:extLst>
              <a:ext uri="{FF2B5EF4-FFF2-40B4-BE49-F238E27FC236}">
                <a16:creationId xmlns:a16="http://schemas.microsoft.com/office/drawing/2014/main" id="{8F9E8BE1-B8DD-434E-8EF0-916ABB3F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86" y="3458833"/>
            <a:ext cx="3840427" cy="2880320"/>
          </a:xfrm>
          <a:custGeom>
            <a:avLst/>
            <a:gdLst>
              <a:gd name="connsiteX0" fmla="*/ 0 w 3840427"/>
              <a:gd name="connsiteY0" fmla="*/ 0 h 2880320"/>
              <a:gd name="connsiteX1" fmla="*/ 563263 w 3840427"/>
              <a:gd name="connsiteY1" fmla="*/ 0 h 2880320"/>
              <a:gd name="connsiteX2" fmla="*/ 1126525 w 3840427"/>
              <a:gd name="connsiteY2" fmla="*/ 0 h 2880320"/>
              <a:gd name="connsiteX3" fmla="*/ 1651384 w 3840427"/>
              <a:gd name="connsiteY3" fmla="*/ 0 h 2880320"/>
              <a:gd name="connsiteX4" fmla="*/ 2176242 w 3840427"/>
              <a:gd name="connsiteY4" fmla="*/ 0 h 2880320"/>
              <a:gd name="connsiteX5" fmla="*/ 2739505 w 3840427"/>
              <a:gd name="connsiteY5" fmla="*/ 0 h 2880320"/>
              <a:gd name="connsiteX6" fmla="*/ 3840427 w 3840427"/>
              <a:gd name="connsiteY6" fmla="*/ 0 h 2880320"/>
              <a:gd name="connsiteX7" fmla="*/ 3840427 w 3840427"/>
              <a:gd name="connsiteY7" fmla="*/ 489654 h 2880320"/>
              <a:gd name="connsiteX8" fmla="*/ 3840427 w 3840427"/>
              <a:gd name="connsiteY8" fmla="*/ 1065718 h 2880320"/>
              <a:gd name="connsiteX9" fmla="*/ 3840427 w 3840427"/>
              <a:gd name="connsiteY9" fmla="*/ 1584176 h 2880320"/>
              <a:gd name="connsiteX10" fmla="*/ 3840427 w 3840427"/>
              <a:gd name="connsiteY10" fmla="*/ 2073830 h 2880320"/>
              <a:gd name="connsiteX11" fmla="*/ 3840427 w 3840427"/>
              <a:gd name="connsiteY11" fmla="*/ 2880320 h 2880320"/>
              <a:gd name="connsiteX12" fmla="*/ 3200356 w 3840427"/>
              <a:gd name="connsiteY12" fmla="*/ 2880320 h 2880320"/>
              <a:gd name="connsiteX13" fmla="*/ 2637093 w 3840427"/>
              <a:gd name="connsiteY13" fmla="*/ 2880320 h 2880320"/>
              <a:gd name="connsiteX14" fmla="*/ 1920214 w 3840427"/>
              <a:gd name="connsiteY14" fmla="*/ 2880320 h 2880320"/>
              <a:gd name="connsiteX15" fmla="*/ 1356951 w 3840427"/>
              <a:gd name="connsiteY15" fmla="*/ 2880320 h 2880320"/>
              <a:gd name="connsiteX16" fmla="*/ 716880 w 3840427"/>
              <a:gd name="connsiteY16" fmla="*/ 2880320 h 2880320"/>
              <a:gd name="connsiteX17" fmla="*/ 0 w 3840427"/>
              <a:gd name="connsiteY17" fmla="*/ 2880320 h 2880320"/>
              <a:gd name="connsiteX18" fmla="*/ 0 w 3840427"/>
              <a:gd name="connsiteY18" fmla="*/ 2246650 h 2880320"/>
              <a:gd name="connsiteX19" fmla="*/ 0 w 3840427"/>
              <a:gd name="connsiteY19" fmla="*/ 1641782 h 2880320"/>
              <a:gd name="connsiteX20" fmla="*/ 0 w 3840427"/>
              <a:gd name="connsiteY20" fmla="*/ 1065718 h 2880320"/>
              <a:gd name="connsiteX21" fmla="*/ 0 w 3840427"/>
              <a:gd name="connsiteY21" fmla="*/ 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40427" h="2880320" extrusionOk="0">
                <a:moveTo>
                  <a:pt x="0" y="0"/>
                </a:moveTo>
                <a:cubicBezTo>
                  <a:pt x="118623" y="23299"/>
                  <a:pt x="389584" y="19761"/>
                  <a:pt x="563263" y="0"/>
                </a:cubicBezTo>
                <a:cubicBezTo>
                  <a:pt x="736942" y="-19761"/>
                  <a:pt x="853356" y="-3426"/>
                  <a:pt x="1126525" y="0"/>
                </a:cubicBezTo>
                <a:cubicBezTo>
                  <a:pt x="1399694" y="3426"/>
                  <a:pt x="1470857" y="-13805"/>
                  <a:pt x="1651384" y="0"/>
                </a:cubicBezTo>
                <a:cubicBezTo>
                  <a:pt x="1831911" y="13805"/>
                  <a:pt x="1991105" y="15366"/>
                  <a:pt x="2176242" y="0"/>
                </a:cubicBezTo>
                <a:cubicBezTo>
                  <a:pt x="2361379" y="-15366"/>
                  <a:pt x="2457934" y="-3200"/>
                  <a:pt x="2739505" y="0"/>
                </a:cubicBezTo>
                <a:cubicBezTo>
                  <a:pt x="3021076" y="3200"/>
                  <a:pt x="3493280" y="22349"/>
                  <a:pt x="3840427" y="0"/>
                </a:cubicBezTo>
                <a:cubicBezTo>
                  <a:pt x="3817603" y="158457"/>
                  <a:pt x="3828250" y="315093"/>
                  <a:pt x="3840427" y="489654"/>
                </a:cubicBezTo>
                <a:cubicBezTo>
                  <a:pt x="3852604" y="664215"/>
                  <a:pt x="3816605" y="880804"/>
                  <a:pt x="3840427" y="1065718"/>
                </a:cubicBezTo>
                <a:cubicBezTo>
                  <a:pt x="3864249" y="1250632"/>
                  <a:pt x="3863501" y="1452001"/>
                  <a:pt x="3840427" y="1584176"/>
                </a:cubicBezTo>
                <a:cubicBezTo>
                  <a:pt x="3817353" y="1716351"/>
                  <a:pt x="3817124" y="1916478"/>
                  <a:pt x="3840427" y="2073830"/>
                </a:cubicBezTo>
                <a:cubicBezTo>
                  <a:pt x="3863730" y="2231182"/>
                  <a:pt x="3807180" y="2614696"/>
                  <a:pt x="3840427" y="2880320"/>
                </a:cubicBezTo>
                <a:cubicBezTo>
                  <a:pt x="3693299" y="2875737"/>
                  <a:pt x="3465031" y="2888838"/>
                  <a:pt x="3200356" y="2880320"/>
                </a:cubicBezTo>
                <a:cubicBezTo>
                  <a:pt x="2935681" y="2871802"/>
                  <a:pt x="2876755" y="2877495"/>
                  <a:pt x="2637093" y="2880320"/>
                </a:cubicBezTo>
                <a:cubicBezTo>
                  <a:pt x="2397431" y="2883145"/>
                  <a:pt x="2121150" y="2901026"/>
                  <a:pt x="1920214" y="2880320"/>
                </a:cubicBezTo>
                <a:cubicBezTo>
                  <a:pt x="1719278" y="2859614"/>
                  <a:pt x="1618308" y="2852592"/>
                  <a:pt x="1356951" y="2880320"/>
                </a:cubicBezTo>
                <a:cubicBezTo>
                  <a:pt x="1095594" y="2908048"/>
                  <a:pt x="850657" y="2864135"/>
                  <a:pt x="716880" y="2880320"/>
                </a:cubicBezTo>
                <a:cubicBezTo>
                  <a:pt x="583103" y="2896505"/>
                  <a:pt x="330949" y="2870387"/>
                  <a:pt x="0" y="2880320"/>
                </a:cubicBezTo>
                <a:cubicBezTo>
                  <a:pt x="7823" y="2628110"/>
                  <a:pt x="-16791" y="2426876"/>
                  <a:pt x="0" y="2246650"/>
                </a:cubicBezTo>
                <a:cubicBezTo>
                  <a:pt x="16791" y="2066424"/>
                  <a:pt x="16453" y="1776558"/>
                  <a:pt x="0" y="1641782"/>
                </a:cubicBezTo>
                <a:cubicBezTo>
                  <a:pt x="-16453" y="1507006"/>
                  <a:pt x="22196" y="1292903"/>
                  <a:pt x="0" y="1065718"/>
                </a:cubicBezTo>
                <a:cubicBezTo>
                  <a:pt x="-22196" y="838533"/>
                  <a:pt x="-28690" y="364265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3182398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546A302-81D2-4679-A79D-1C97705F6EF5}"/>
              </a:ext>
            </a:extLst>
          </p:cNvPr>
          <p:cNvSpPr txBox="1"/>
          <p:nvPr/>
        </p:nvSpPr>
        <p:spPr>
          <a:xfrm>
            <a:off x="10055298" y="1033207"/>
            <a:ext cx="1980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</a:rPr>
              <a:t>Illustration issue du site : </a:t>
            </a:r>
            <a:r>
              <a:rPr lang="fr-FR" sz="800" dirty="0">
                <a:hlinkClick r:id="rId6"/>
              </a:rPr>
              <a:t>https://profert.dz/fr/index.php/portfolio-items/nematodes-a-galles-des-cultures-maraicheres/#iLightbox[gallery22800]/1</a:t>
            </a:r>
            <a:r>
              <a:rPr lang="fr-FR" sz="800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F9456E-1650-48B6-81BE-F8F55E4C5E5F}"/>
              </a:ext>
            </a:extLst>
          </p:cNvPr>
          <p:cNvSpPr txBox="1"/>
          <p:nvPr/>
        </p:nvSpPr>
        <p:spPr>
          <a:xfrm>
            <a:off x="7989008" y="6304002"/>
            <a:ext cx="4202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</a:rPr>
              <a:t>Illustration issue du document : </a:t>
            </a:r>
            <a:r>
              <a:rPr lang="fr-FR" sz="800" dirty="0">
                <a:solidFill>
                  <a:schemeClr val="accent1"/>
                </a:solidFill>
                <a:hlinkClick r:id="rId7"/>
              </a:rPr>
              <a:t>https://www.grab.fr/wp-content/uploads/2019/09/Fiche-ressource-Nematodes-juil-2019-APREL-GRAB.pdf</a:t>
            </a:r>
            <a:r>
              <a:rPr lang="fr-FR" sz="800" dirty="0">
                <a:solidFill>
                  <a:schemeClr val="accent1"/>
                </a:solidFill>
              </a:rPr>
              <a:t> </a:t>
            </a:r>
            <a:endParaRPr lang="fr-FR" sz="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3BF208-416D-44C6-BDBD-3FA78D112F36}"/>
              </a:ext>
            </a:extLst>
          </p:cNvPr>
          <p:cNvSpPr txBox="1"/>
          <p:nvPr/>
        </p:nvSpPr>
        <p:spPr>
          <a:xfrm>
            <a:off x="1127448" y="5164871"/>
            <a:ext cx="4202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accent1"/>
                </a:solidFill>
              </a:rPr>
              <a:t>Illustration issue du document : </a:t>
            </a:r>
            <a:r>
              <a:rPr lang="fr-FR" sz="800" dirty="0">
                <a:solidFill>
                  <a:schemeClr val="accent1"/>
                </a:solidFill>
                <a:hlinkClick r:id="rId8"/>
              </a:rPr>
              <a:t>https://aprel.fr/pdf2/1-D-Caporalino-N%C3%A9matodes%20GONEM-colloque%2001-03-2022%20V5.pdf</a:t>
            </a:r>
            <a:r>
              <a:rPr lang="fr-FR" sz="800" dirty="0">
                <a:solidFill>
                  <a:schemeClr val="accent1"/>
                </a:solidFill>
              </a:rPr>
              <a:t> </a:t>
            </a:r>
            <a:endParaRPr lang="fr-FR" sz="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8"/>
    </mc:Choice>
    <mc:Fallback xmlns="">
      <p:transition spd="slow" advTm="803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71464" y="1412776"/>
            <a:ext cx="10441160" cy="4281339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fr-FR" dirty="0">
                <a:solidFill>
                  <a:schemeClr val="accent1"/>
                </a:solidFill>
              </a:rPr>
              <a:t>Expérimenter comment les choix des agriculteurs dépendent des autres acteurs de l'agroalimentaire</a:t>
            </a:r>
          </a:p>
          <a:p>
            <a:pPr>
              <a:spcBef>
                <a:spcPts val="3000"/>
              </a:spcBef>
            </a:pPr>
            <a:r>
              <a:rPr lang="fr-FR" dirty="0">
                <a:solidFill>
                  <a:schemeClr val="accent1"/>
                </a:solidFill>
              </a:rPr>
              <a:t>Comprendre les obstacles à la transition agroécologique et explorer les leviers qui pourraient soutenir la transition</a:t>
            </a:r>
          </a:p>
          <a:p>
            <a:pPr>
              <a:spcBef>
                <a:spcPts val="3000"/>
              </a:spcBef>
            </a:pPr>
            <a:r>
              <a:rPr lang="fr-FR" dirty="0">
                <a:solidFill>
                  <a:schemeClr val="accent1"/>
                </a:solidFill>
              </a:rPr>
              <a:t>S’amuser 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du jour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4</a:t>
            </a:fld>
            <a:endParaRPr lang="fr-BE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8"/>
    </mc:Choice>
    <mc:Fallback xmlns="">
      <p:transition spd="slow" advTm="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B06BE9E-0EF4-44E0-B499-BD6FCDEBD48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88331"/>
            <a:ext cx="10972800" cy="42813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400" dirty="0"/>
              <a:t>Tour d’essai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38E1AF-6F57-4A62-B526-C3E8F3C2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5</a:t>
            </a:fld>
            <a:endParaRPr lang="fr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"/>
    </mc:Choice>
    <mc:Fallback xmlns="">
      <p:transition spd="slow" advTm="19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1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6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</a:t>
            </a:r>
            <a:r>
              <a:rPr lang="fr-FR" dirty="0"/>
              <a:t>Occupation et couverture du sol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99B7816-05A2-451E-9CC2-64F10E519AEC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6E9EF5A-B504-4320-83F6-25D748D7F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1D94B55-806C-46AE-B5A1-5AC03591B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C8E2AB6-AB22-487F-9E68-966B26C852F0}"/>
              </a:ext>
            </a:extLst>
          </p:cNvPr>
          <p:cNvSpPr txBox="1">
            <a:spLocks/>
          </p:cNvSpPr>
          <p:nvPr/>
        </p:nvSpPr>
        <p:spPr>
          <a:xfrm>
            <a:off x="335360" y="3812113"/>
            <a:ext cx="3600000" cy="178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Choisissez votre pratique et achetez ce dont vous avez besoin auprès du conseiller et du fournisseur</a:t>
            </a:r>
            <a:endParaRPr lang="en-GB" sz="2800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3AEF2960-BF88-46C0-AB2B-D2C0FEAF16E9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4EB83D8-F3A6-4736-8D2B-F54C3B0D8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C7F8B6F-3B5B-49DB-AEF9-1342A2DC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2111716B-AF5B-4D20-A369-4F66E34F5272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Conseillez et vendez vos services et produits aux maraîchers</a:t>
            </a:r>
            <a:endParaRPr lang="en-GB" sz="2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D42FC52-804E-433A-9A3C-D51CF418D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127DD27-C5BF-4A19-8867-A2E1564E0A20}"/>
              </a:ext>
            </a:extLst>
          </p:cNvPr>
          <p:cNvSpPr txBox="1">
            <a:spLocks/>
          </p:cNvSpPr>
          <p:nvPr/>
        </p:nvSpPr>
        <p:spPr>
          <a:xfrm>
            <a:off x="7982400" y="3566350"/>
            <a:ext cx="3600000" cy="1917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Vendez vos achats de la saison précédente au marché global</a:t>
            </a:r>
            <a:endParaRPr lang="en-GB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2000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5266898" y="1129397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timer 8 min">
            <a:hlinkClick r:id="" action="ppaction://media"/>
            <a:extLst>
              <a:ext uri="{FF2B5EF4-FFF2-40B4-BE49-F238E27FC236}">
                <a16:creationId xmlns:a16="http://schemas.microsoft.com/office/drawing/2014/main" id="{93E86EAF-F5C4-46EA-B91B-3EE9B3311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1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7</a:t>
            </a:fld>
            <a:endParaRPr lang="fr-BE" dirty="0">
              <a:solidFill>
                <a:prstClr val="white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5266898" y="1129397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Titre 3">
            <a:extLst>
              <a:ext uri="{FF2B5EF4-FFF2-40B4-BE49-F238E27FC236}">
                <a16:creationId xmlns:a16="http://schemas.microsoft.com/office/drawing/2014/main" id="{D04F580B-0993-477B-A464-B76A3BFBB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80" y="-144475"/>
            <a:ext cx="10972800" cy="1143000"/>
          </a:xfrm>
        </p:spPr>
        <p:txBody>
          <a:bodyPr/>
          <a:lstStyle/>
          <a:p>
            <a:r>
              <a:rPr lang="en-US" dirty="0"/>
              <a:t>Phase 2: </a:t>
            </a:r>
            <a:r>
              <a:rPr lang="en-US" dirty="0" err="1"/>
              <a:t>Récolte</a:t>
            </a:r>
            <a:r>
              <a:rPr lang="en-US" dirty="0"/>
              <a:t> et vente</a:t>
            </a:r>
            <a:endParaRPr lang="fr-FR" dirty="0"/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7A8725C1-C33B-4A50-85BC-E0F2605E263E}"/>
              </a:ext>
            </a:extLst>
          </p:cNvPr>
          <p:cNvSpPr txBox="1">
            <a:spLocks/>
          </p:cNvSpPr>
          <p:nvPr/>
        </p:nvSpPr>
        <p:spPr>
          <a:xfrm>
            <a:off x="335360" y="3811215"/>
            <a:ext cx="3600000" cy="2289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/>
              <a:t>Calculez le niveau d'infestation du sol</a:t>
            </a:r>
            <a:endParaRPr lang="en-GB" sz="2800" dirty="0"/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Récoltez vos cultures et vendez-les au grossiste</a:t>
            </a:r>
            <a:endParaRPr lang="en-GB" sz="2800" dirty="0"/>
          </a:p>
        </p:txBody>
      </p:sp>
      <p:sp>
        <p:nvSpPr>
          <p:cNvPr id="51" name="Espace réservé du contenu 1">
            <a:extLst>
              <a:ext uri="{FF2B5EF4-FFF2-40B4-BE49-F238E27FC236}">
                <a16:creationId xmlns:a16="http://schemas.microsoft.com/office/drawing/2014/main" id="{222A7FBD-2FD3-43B8-9EE2-A08D1E2CE72C}"/>
              </a:ext>
            </a:extLst>
          </p:cNvPr>
          <p:cNvSpPr txBox="1">
            <a:spLocks/>
          </p:cNvSpPr>
          <p:nvPr/>
        </p:nvSpPr>
        <p:spPr>
          <a:xfrm>
            <a:off x="4296000" y="3667073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Conseillers : contrôlez les savoir-faire</a:t>
            </a:r>
          </a:p>
          <a:p>
            <a:pPr marL="0" indent="0">
              <a:buFont typeface="Arial" pitchFamily="34" charset="0"/>
              <a:buNone/>
            </a:pPr>
            <a:r>
              <a:rPr lang="fr-FR" sz="2800" dirty="0"/>
              <a:t>Créez un nouveau savoir-faire, un nouvel plants/intrant/ équipement (facultatif)</a:t>
            </a:r>
            <a:endParaRPr lang="en-GB" sz="2800" dirty="0"/>
          </a:p>
        </p:txBody>
      </p:sp>
      <p:sp>
        <p:nvSpPr>
          <p:cNvPr id="56" name="Espace réservé du contenu 1">
            <a:extLst>
              <a:ext uri="{FF2B5EF4-FFF2-40B4-BE49-F238E27FC236}">
                <a16:creationId xmlns:a16="http://schemas.microsoft.com/office/drawing/2014/main" id="{DE65FD65-66E7-4069-B7FF-1F24A26EFD94}"/>
              </a:ext>
            </a:extLst>
          </p:cNvPr>
          <p:cNvSpPr txBox="1">
            <a:spLocks/>
          </p:cNvSpPr>
          <p:nvPr/>
        </p:nvSpPr>
        <p:spPr>
          <a:xfrm>
            <a:off x="7982400" y="3566351"/>
            <a:ext cx="3600000" cy="989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Achetez les récoltes des maraîchers</a:t>
            </a:r>
            <a:endParaRPr lang="en-GB" sz="28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E096E3A-CE98-46A3-9719-71490CC003BD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70F8148E-B325-4526-A2BD-C55434EF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72E30AE-5B12-40BE-9AF6-50C24DD11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60429F9-8CB8-4484-AC8C-E591CF8E0881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0929B6C-A903-4A4B-8B5C-A4393A97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D57E0936-0557-4F6E-BA48-F1D2039C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D58F59A0-D8C3-4A4F-8DDF-A4D3DCA891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19" name="Timer 6 min">
            <a:hlinkClick r:id="" action="ppaction://media"/>
            <a:extLst>
              <a:ext uri="{FF2B5EF4-FFF2-40B4-BE49-F238E27FC236}">
                <a16:creationId xmlns:a16="http://schemas.microsoft.com/office/drawing/2014/main" id="{482605F5-1F05-4E64-B512-8F332F18C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B06BE9E-0EF4-44E0-B499-BD6FCDEBD48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288331"/>
            <a:ext cx="10972800" cy="42813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4400" dirty="0"/>
              <a:t>C’est parti!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38E1AF-6F57-4A62-B526-C3E8F3C28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8</a:t>
            </a:fld>
            <a:endParaRPr lang="fr-BE" dirty="0">
              <a:solidFill>
                <a:prstClr val="white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F3D544-E287-4781-AE9D-242FBC56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696" y="-551331"/>
            <a:ext cx="4161048" cy="41610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C82C90-944D-48DF-B066-21E1AF342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3774098"/>
            <a:ext cx="3398267" cy="33982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8034FE-85E9-4086-B06A-41EDEB9A3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4760" y="-527478"/>
            <a:ext cx="4161048" cy="41610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74E9C7-2795-4F09-A26B-90E850056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8494" y="3965235"/>
            <a:ext cx="3208867" cy="32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"/>
    </mc:Choice>
    <mc:Fallback xmlns="">
      <p:transition spd="slow" advTm="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5694A60-1BE0-4B41-A90C-DA34B8377A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63559"/>
            <a:ext cx="10972800" cy="13595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Année</a:t>
            </a:r>
            <a:r>
              <a:rPr lang="en-GB" dirty="0"/>
              <a:t> : 1</a:t>
            </a:r>
          </a:p>
          <a:p>
            <a:pPr marL="0" indent="0">
              <a:buNone/>
            </a:pPr>
            <a:r>
              <a:rPr lang="en-GB" dirty="0"/>
              <a:t>Saison : </a:t>
            </a:r>
            <a:r>
              <a:rPr lang="fr-FR" dirty="0"/>
              <a:t>été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17B680-555E-4D10-9F45-416FEAFF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white"/>
                </a:solidFill>
              </a:rPr>
              <a:pPr/>
              <a:t>9</a:t>
            </a:fld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883D652-2FBD-499D-ABC5-5CC5A6E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</a:t>
            </a:r>
            <a:r>
              <a:rPr lang="fr-FR" dirty="0"/>
              <a:t>Occupation et couverture du sol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C8E2AB6-AB22-487F-9E68-966B26C852F0}"/>
              </a:ext>
            </a:extLst>
          </p:cNvPr>
          <p:cNvSpPr txBox="1">
            <a:spLocks/>
          </p:cNvSpPr>
          <p:nvPr/>
        </p:nvSpPr>
        <p:spPr>
          <a:xfrm>
            <a:off x="335360" y="3812113"/>
            <a:ext cx="3600000" cy="1785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Choisissez votre pratique et achetez ce dont vous avez besoin auprès du conseiller et du fournisseur</a:t>
            </a:r>
            <a:endParaRPr lang="en-GB" sz="2800" dirty="0"/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2111716B-AF5B-4D20-A369-4F66E34F5272}"/>
              </a:ext>
            </a:extLst>
          </p:cNvPr>
          <p:cNvSpPr txBox="1">
            <a:spLocks/>
          </p:cNvSpPr>
          <p:nvPr/>
        </p:nvSpPr>
        <p:spPr>
          <a:xfrm>
            <a:off x="4296000" y="3667971"/>
            <a:ext cx="3600000" cy="1359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Conseillez et vendez vos services et produits aux maraîchers</a:t>
            </a:r>
            <a:endParaRPr lang="en-GB" sz="2800" dirty="0"/>
          </a:p>
        </p:txBody>
      </p:sp>
      <p:sp>
        <p:nvSpPr>
          <p:cNvPr id="21" name="Espace réservé du contenu 1">
            <a:extLst>
              <a:ext uri="{FF2B5EF4-FFF2-40B4-BE49-F238E27FC236}">
                <a16:creationId xmlns:a16="http://schemas.microsoft.com/office/drawing/2014/main" id="{A127DD27-C5BF-4A19-8867-A2E1564E0A20}"/>
              </a:ext>
            </a:extLst>
          </p:cNvPr>
          <p:cNvSpPr txBox="1">
            <a:spLocks/>
          </p:cNvSpPr>
          <p:nvPr/>
        </p:nvSpPr>
        <p:spPr>
          <a:xfrm>
            <a:off x="7982400" y="3567248"/>
            <a:ext cx="3600000" cy="1917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800" dirty="0"/>
              <a:t>Vendez vos achats de la saison précédente au marché global</a:t>
            </a:r>
            <a:endParaRPr lang="en-GB" sz="2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DD7ECEF-7EA2-412E-9EF1-E9D90C632906}"/>
              </a:ext>
            </a:extLst>
          </p:cNvPr>
          <p:cNvGrpSpPr/>
          <p:nvPr/>
        </p:nvGrpSpPr>
        <p:grpSpPr>
          <a:xfrm>
            <a:off x="3119183" y="1063559"/>
            <a:ext cx="5953634" cy="1359557"/>
            <a:chOff x="2874178" y="983423"/>
            <a:chExt cx="5953634" cy="135955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8E215B6-C769-45DF-A7AB-4BCC69C65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821" b="27951"/>
            <a:stretch/>
          </p:blipFill>
          <p:spPr>
            <a:xfrm>
              <a:off x="2874178" y="983423"/>
              <a:ext cx="5953634" cy="135955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3CF90E-1F12-44B0-AF84-0BA7C8D1BAB3}"/>
                </a:ext>
              </a:extLst>
            </p:cNvPr>
            <p:cNvSpPr/>
            <p:nvPr/>
          </p:nvSpPr>
          <p:spPr>
            <a:xfrm>
              <a:off x="5266898" y="1129397"/>
              <a:ext cx="576064" cy="121288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du contenu 1">
            <a:extLst>
              <a:ext uri="{FF2B5EF4-FFF2-40B4-BE49-F238E27FC236}">
                <a16:creationId xmlns:a16="http://schemas.microsoft.com/office/drawing/2014/main" id="{49C84504-4DDE-4124-98D8-AC0E3BAC1FD8}"/>
              </a:ext>
            </a:extLst>
          </p:cNvPr>
          <p:cNvSpPr txBox="1">
            <a:spLocks/>
          </p:cNvSpPr>
          <p:nvPr/>
        </p:nvSpPr>
        <p:spPr>
          <a:xfrm>
            <a:off x="8493012" y="2352033"/>
            <a:ext cx="3600000" cy="9857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dirty="0">
                <a:solidFill>
                  <a:srgbClr val="FF0000"/>
                </a:solidFill>
              </a:rPr>
              <a:t>1er tour de jeu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 temps long</a:t>
            </a:r>
            <a:endParaRPr lang="en-GB" sz="2000" dirty="0">
              <a:solidFill>
                <a:srgbClr val="FF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5EEBAEC3-B6CE-42C8-B3A6-FAE81ED0F614}"/>
              </a:ext>
            </a:extLst>
          </p:cNvPr>
          <p:cNvGrpSpPr/>
          <p:nvPr/>
        </p:nvGrpSpPr>
        <p:grpSpPr>
          <a:xfrm>
            <a:off x="1235647" y="2935084"/>
            <a:ext cx="1631526" cy="876821"/>
            <a:chOff x="228280" y="2638553"/>
            <a:chExt cx="1631526" cy="876821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1B706FA-D305-44CC-93CB-B382F6505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019" y="2641587"/>
              <a:ext cx="873787" cy="87378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6556C60A-5BCC-4ED5-BB33-CA5CD6B9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280" y="2638553"/>
              <a:ext cx="873787" cy="873787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C1F80FB-4B48-491C-B8F1-5BB0CF728DB2}"/>
              </a:ext>
            </a:extLst>
          </p:cNvPr>
          <p:cNvGrpSpPr/>
          <p:nvPr/>
        </p:nvGrpSpPr>
        <p:grpSpPr>
          <a:xfrm>
            <a:off x="5041622" y="2846350"/>
            <a:ext cx="1839199" cy="892262"/>
            <a:chOff x="106274" y="4795334"/>
            <a:chExt cx="1839199" cy="89226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37E887B-8187-48AD-A7C3-296EF1458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74" y="4813809"/>
              <a:ext cx="873787" cy="873787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E52601C-4CC9-4D3E-9E0F-2B0C9356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687" y="4795334"/>
              <a:ext cx="873786" cy="873786"/>
            </a:xfrm>
            <a:prstGeom prst="rect">
              <a:avLst/>
            </a:prstGeom>
          </p:spPr>
        </p:pic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C41316A9-88F7-4908-8237-535A188A70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614" y="2844000"/>
            <a:ext cx="873786" cy="873786"/>
          </a:xfrm>
          <a:prstGeom prst="rect">
            <a:avLst/>
          </a:prstGeom>
        </p:spPr>
      </p:pic>
      <p:pic>
        <p:nvPicPr>
          <p:cNvPr id="25" name="Timer 6 min">
            <a:hlinkClick r:id="" action="ppaction://media"/>
            <a:extLst>
              <a:ext uri="{FF2B5EF4-FFF2-40B4-BE49-F238E27FC236}">
                <a16:creationId xmlns:a16="http://schemas.microsoft.com/office/drawing/2014/main" id="{D007A9CA-B1A7-49EB-AF57-75A25A81F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000" y="1047600"/>
            <a:ext cx="2368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5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2.3"/>
</p:tagLst>
</file>

<file path=ppt/theme/theme1.xml><?xml version="1.0" encoding="utf-8"?>
<a:theme xmlns:a="http://schemas.openxmlformats.org/drawingml/2006/main" name="Thème COPIL1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proposa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trospect">
  <a:themeElements>
    <a:clrScheme name="Personnalis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3115"/>
      </a:accent1>
      <a:accent2>
        <a:srgbClr val="CCDD91"/>
      </a:accent2>
      <a:accent3>
        <a:srgbClr val="B2C147"/>
      </a:accent3>
      <a:accent4>
        <a:srgbClr val="EFAD7D"/>
      </a:accent4>
      <a:accent5>
        <a:srgbClr val="8FC02E"/>
      </a:accent5>
      <a:accent6>
        <a:srgbClr val="C1DBA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1_Thème proposa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hème proposal">
  <a:themeElements>
    <a:clrScheme name="Personnalis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F3115"/>
      </a:accent1>
      <a:accent2>
        <a:srgbClr val="CCDD91"/>
      </a:accent2>
      <a:accent3>
        <a:srgbClr val="B2C147"/>
      </a:accent3>
      <a:accent4>
        <a:srgbClr val="EFAD7D"/>
      </a:accent4>
      <a:accent5>
        <a:srgbClr val="8FC02E"/>
      </a:accent5>
      <a:accent6>
        <a:srgbClr val="C1DBA7"/>
      </a:accent6>
      <a:hlink>
        <a:srgbClr val="0563C1"/>
      </a:hlink>
      <a:folHlink>
        <a:srgbClr val="954F7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COPIL1</Template>
  <TotalTime>65211</TotalTime>
  <Words>1043</Words>
  <Application>Microsoft Office PowerPoint</Application>
  <PresentationFormat>Widescreen</PresentationFormat>
  <Paragraphs>183</Paragraphs>
  <Slides>22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Thème COPIL1</vt:lpstr>
      <vt:lpstr>Thème proposal</vt:lpstr>
      <vt:lpstr>Thème Office</vt:lpstr>
      <vt:lpstr>Retrospect</vt:lpstr>
      <vt:lpstr>1_Thème proposal</vt:lpstr>
      <vt:lpstr>1_Thème Office</vt:lpstr>
      <vt:lpstr>2_Thème proposal</vt:lpstr>
      <vt:lpstr>PowerPoint Presentation</vt:lpstr>
      <vt:lpstr>Plan</vt:lpstr>
      <vt:lpstr>Nématodes à galles</vt:lpstr>
      <vt:lpstr>Objectifs du jour</vt:lpstr>
      <vt:lpstr>PowerPoint Presentation</vt:lpstr>
      <vt:lpstr>Phase 1: Occupation et couverture du sol</vt:lpstr>
      <vt:lpstr>Phase 2: Récolte et vente</vt:lpstr>
      <vt:lpstr>PowerPoint Presentation</vt:lpstr>
      <vt:lpstr>Phase 1: Occupation et couverture du sol</vt:lpstr>
      <vt:lpstr>Phase 2: Récolte et vente</vt:lpstr>
      <vt:lpstr>Phase 1: Occupation et couverture du sol</vt:lpstr>
      <vt:lpstr>Phase 2: Récolte et vente</vt:lpstr>
      <vt:lpstr>Phase 1: Occupation et couverture du sol</vt:lpstr>
      <vt:lpstr>Phase 2: Récolte et vente</vt:lpstr>
      <vt:lpstr>Phase 1: Occupation et couverture du sol</vt:lpstr>
      <vt:lpstr>Phase 2: Récolte et vente</vt:lpstr>
      <vt:lpstr>Pause de coordination (optionnel)</vt:lpstr>
      <vt:lpstr>Phase 1: Occupation et couverture du sol</vt:lpstr>
      <vt:lpstr>Phase 2: Récolte et vente</vt:lpstr>
      <vt:lpstr>Phase 1: Occupation et couverture du sol</vt:lpstr>
      <vt:lpstr>Phase 2: Récolte et vente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Yann Boulestreau</dc:creator>
  <cp:lastModifiedBy>Yann Boulestreau</cp:lastModifiedBy>
  <cp:revision>1839</cp:revision>
  <cp:lastPrinted>2019-06-19T11:48:13Z</cp:lastPrinted>
  <dcterms:created xsi:type="dcterms:W3CDTF">2018-05-23T09:56:29Z</dcterms:created>
  <dcterms:modified xsi:type="dcterms:W3CDTF">2023-10-26T13:38:07Z</dcterms:modified>
</cp:coreProperties>
</file>